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3" r:id="rId3"/>
    <p:sldMasterId id="2147483712" r:id="rId4"/>
    <p:sldMasterId id="2147483724" r:id="rId5"/>
    <p:sldMasterId id="2147483742" r:id="rId6"/>
    <p:sldMasterId id="2147483837" r:id="rId7"/>
    <p:sldMasterId id="2147483873" r:id="rId8"/>
  </p:sldMasterIdLst>
  <p:notesMasterIdLst>
    <p:notesMasterId r:id="rId32"/>
  </p:notesMasterIdLst>
  <p:sldIdLst>
    <p:sldId id="372" r:id="rId9"/>
    <p:sldId id="371" r:id="rId10"/>
    <p:sldId id="330" r:id="rId11"/>
    <p:sldId id="283" r:id="rId12"/>
    <p:sldId id="364" r:id="rId13"/>
    <p:sldId id="311" r:id="rId14"/>
    <p:sldId id="317" r:id="rId15"/>
    <p:sldId id="365" r:id="rId16"/>
    <p:sldId id="312" r:id="rId17"/>
    <p:sldId id="379" r:id="rId18"/>
    <p:sldId id="376" r:id="rId19"/>
    <p:sldId id="377" r:id="rId20"/>
    <p:sldId id="378" r:id="rId21"/>
    <p:sldId id="361" r:id="rId22"/>
    <p:sldId id="375" r:id="rId23"/>
    <p:sldId id="318" r:id="rId24"/>
    <p:sldId id="316" r:id="rId25"/>
    <p:sldId id="322" r:id="rId26"/>
    <p:sldId id="324" r:id="rId27"/>
    <p:sldId id="374" r:id="rId28"/>
    <p:sldId id="373" r:id="rId29"/>
    <p:sldId id="336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unn" initials="JD" lastIdx="3" clrIdx="0">
    <p:extLst>
      <p:ext uri="{19B8F6BF-5375-455C-9EA6-DF929625EA0E}">
        <p15:presenceInfo xmlns:p15="http://schemas.microsoft.com/office/powerpoint/2012/main" userId="S-1-5-21-2127521184-1604012920-1887927527-20336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70AB46"/>
    <a:srgbClr val="42B98B"/>
    <a:srgbClr val="652B91"/>
    <a:srgbClr val="DC2431"/>
    <a:srgbClr val="FA1706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0903" autoAdjust="0"/>
    <p:restoredTop sz="77907" autoAdjust="0"/>
  </p:normalViewPr>
  <p:slideViewPr>
    <p:cSldViewPr snapToGrid="0">
      <p:cViewPr varScale="1">
        <p:scale>
          <a:sx n="96" d="100"/>
          <a:sy n="96" d="100"/>
        </p:scale>
        <p:origin x="7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7D1AE-F534-445C-B24D-4DB3716BBFC7}" type="doc">
      <dgm:prSet loTypeId="urn:microsoft.com/office/officeart/2005/8/layout/cycle5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5AF46B-159D-4EF7-925E-83A724BDF4AB}">
      <dgm:prSet phldrT="[Text]"/>
      <dgm:spPr/>
      <dgm:t>
        <a:bodyPr/>
        <a:lstStyle/>
        <a:p>
          <a:r>
            <a:rPr lang="en-US" dirty="0"/>
            <a:t>Serving</a:t>
          </a:r>
        </a:p>
      </dgm:t>
    </dgm:pt>
    <dgm:pt modelId="{E47EB8D6-4FF0-4556-B6E3-0F5FF6BA5471}" type="parTrans" cxnId="{C412BF8D-F644-4A93-8E12-E2AA237C58CB}">
      <dgm:prSet/>
      <dgm:spPr/>
      <dgm:t>
        <a:bodyPr/>
        <a:lstStyle/>
        <a:p>
          <a:endParaRPr lang="en-US"/>
        </a:p>
      </dgm:t>
    </dgm:pt>
    <dgm:pt modelId="{97FE32A8-37D8-487B-9BBE-F21B6FE9EB77}" type="sibTrans" cxnId="{C412BF8D-F644-4A93-8E12-E2AA237C58CB}">
      <dgm:prSet/>
      <dgm:spPr/>
      <dgm:t>
        <a:bodyPr/>
        <a:lstStyle/>
        <a:p>
          <a:endParaRPr lang="en-US"/>
        </a:p>
      </dgm:t>
    </dgm:pt>
    <dgm:pt modelId="{469A96AD-7ED3-41F6-87EE-D2C08D0441D2}">
      <dgm:prSet phldrT="[Text]"/>
      <dgm:spPr/>
      <dgm:t>
        <a:bodyPr/>
        <a:lstStyle/>
        <a:p>
          <a:r>
            <a:rPr lang="en-US" dirty="0"/>
            <a:t>Selling</a:t>
          </a:r>
        </a:p>
      </dgm:t>
    </dgm:pt>
    <dgm:pt modelId="{1E43BFA9-322B-4FAF-A5A8-BACB61D90A51}" type="parTrans" cxnId="{B1C009A0-3651-4B80-A993-B6CC8B16C174}">
      <dgm:prSet/>
      <dgm:spPr/>
      <dgm:t>
        <a:bodyPr/>
        <a:lstStyle/>
        <a:p>
          <a:endParaRPr lang="en-US"/>
        </a:p>
      </dgm:t>
    </dgm:pt>
    <dgm:pt modelId="{BCA83992-D251-4886-B2A0-84F97DF5B597}" type="sibTrans" cxnId="{B1C009A0-3651-4B80-A993-B6CC8B16C174}">
      <dgm:prSet/>
      <dgm:spPr/>
      <dgm:t>
        <a:bodyPr/>
        <a:lstStyle/>
        <a:p>
          <a:endParaRPr lang="en-US"/>
        </a:p>
      </dgm:t>
    </dgm:pt>
    <dgm:pt modelId="{CDFDD600-D5BF-4C17-A16D-22FDA2B389EE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1C728011-8375-45AD-A190-BD630A60D168}" type="parTrans" cxnId="{2099346A-4C4B-4A9F-887B-96BBC8097F1E}">
      <dgm:prSet/>
      <dgm:spPr/>
      <dgm:t>
        <a:bodyPr/>
        <a:lstStyle/>
        <a:p>
          <a:endParaRPr lang="en-US"/>
        </a:p>
      </dgm:t>
    </dgm:pt>
    <dgm:pt modelId="{8101DE2B-F29B-4238-B055-3F82E3F0B4A0}" type="sibTrans" cxnId="{2099346A-4C4B-4A9F-887B-96BBC8097F1E}">
      <dgm:prSet/>
      <dgm:spPr/>
      <dgm:t>
        <a:bodyPr/>
        <a:lstStyle/>
        <a:p>
          <a:endParaRPr lang="en-US"/>
        </a:p>
      </dgm:t>
    </dgm:pt>
    <dgm:pt modelId="{A9411653-B069-484A-85AD-ED3A69916116}" type="pres">
      <dgm:prSet presAssocID="{8EA7D1AE-F534-445C-B24D-4DB3716BBFC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D8E24A-5D68-4222-BD9F-7C26E44B43C9}" type="pres">
      <dgm:prSet presAssocID="{245AF46B-159D-4EF7-925E-83A724BDF4AB}" presName="node" presStyleLbl="node1" presStyleIdx="0" presStyleCnt="3" custAng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A2314-1F38-407A-9AB9-5034CC21D19A}" type="pres">
      <dgm:prSet presAssocID="{245AF46B-159D-4EF7-925E-83A724BDF4AB}" presName="spNode" presStyleCnt="0"/>
      <dgm:spPr/>
    </dgm:pt>
    <dgm:pt modelId="{EFFB4706-ED10-4673-BE72-56DBAAB62543}" type="pres">
      <dgm:prSet presAssocID="{97FE32A8-37D8-487B-9BBE-F21B6FE9EB77}" presName="sibTrans" presStyleLbl="sibTrans1D1" presStyleIdx="0" presStyleCnt="3"/>
      <dgm:spPr/>
      <dgm:t>
        <a:bodyPr/>
        <a:lstStyle/>
        <a:p>
          <a:endParaRPr lang="en-US"/>
        </a:p>
      </dgm:t>
    </dgm:pt>
    <dgm:pt modelId="{F5A2ADCD-A32C-4C0B-8B1B-D4E01E488F13}" type="pres">
      <dgm:prSet presAssocID="{469A96AD-7ED3-41F6-87EE-D2C08D0441D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388673-460F-4B68-B7C6-0E500051333A}" type="pres">
      <dgm:prSet presAssocID="{469A96AD-7ED3-41F6-87EE-D2C08D0441D2}" presName="spNode" presStyleCnt="0"/>
      <dgm:spPr/>
    </dgm:pt>
    <dgm:pt modelId="{E576A674-E1C1-4372-8A9A-CFD0430482D4}" type="pres">
      <dgm:prSet presAssocID="{BCA83992-D251-4886-B2A0-84F97DF5B597}" presName="sibTrans" presStyleLbl="sibTrans1D1" presStyleIdx="1" presStyleCnt="3"/>
      <dgm:spPr/>
      <dgm:t>
        <a:bodyPr/>
        <a:lstStyle/>
        <a:p>
          <a:endParaRPr lang="en-US"/>
        </a:p>
      </dgm:t>
    </dgm:pt>
    <dgm:pt modelId="{34F6D4CF-3912-4B04-B111-C5D5B30E19E9}" type="pres">
      <dgm:prSet presAssocID="{CDFDD600-D5BF-4C17-A16D-22FDA2B389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D2241-9333-4C93-B512-E01E6F90D79B}" type="pres">
      <dgm:prSet presAssocID="{CDFDD600-D5BF-4C17-A16D-22FDA2B389EE}" presName="spNode" presStyleCnt="0"/>
      <dgm:spPr/>
    </dgm:pt>
    <dgm:pt modelId="{BE864604-5660-4DA6-B0D2-6765D2D08C77}" type="pres">
      <dgm:prSet presAssocID="{8101DE2B-F29B-4238-B055-3F82E3F0B4A0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084A4FE3-6300-43D4-BAA7-8662D1275C9D}" type="presOf" srcId="{245AF46B-159D-4EF7-925E-83A724BDF4AB}" destId="{8ED8E24A-5D68-4222-BD9F-7C26E44B43C9}" srcOrd="0" destOrd="0" presId="urn:microsoft.com/office/officeart/2005/8/layout/cycle5"/>
    <dgm:cxn modelId="{B39ED71D-EFE6-4008-8C08-BB44B56C2354}" type="presOf" srcId="{CDFDD600-D5BF-4C17-A16D-22FDA2B389EE}" destId="{34F6D4CF-3912-4B04-B111-C5D5B30E19E9}" srcOrd="0" destOrd="0" presId="urn:microsoft.com/office/officeart/2005/8/layout/cycle5"/>
    <dgm:cxn modelId="{7B935536-FBB1-4600-8B75-8E2F5233DB7A}" type="presOf" srcId="{469A96AD-7ED3-41F6-87EE-D2C08D0441D2}" destId="{F5A2ADCD-A32C-4C0B-8B1B-D4E01E488F13}" srcOrd="0" destOrd="0" presId="urn:microsoft.com/office/officeart/2005/8/layout/cycle5"/>
    <dgm:cxn modelId="{86F95904-A578-43E8-AA36-C6089D2F8956}" type="presOf" srcId="{8EA7D1AE-F534-445C-B24D-4DB3716BBFC7}" destId="{A9411653-B069-484A-85AD-ED3A69916116}" srcOrd="0" destOrd="0" presId="urn:microsoft.com/office/officeart/2005/8/layout/cycle5"/>
    <dgm:cxn modelId="{B1C009A0-3651-4B80-A993-B6CC8B16C174}" srcId="{8EA7D1AE-F534-445C-B24D-4DB3716BBFC7}" destId="{469A96AD-7ED3-41F6-87EE-D2C08D0441D2}" srcOrd="1" destOrd="0" parTransId="{1E43BFA9-322B-4FAF-A5A8-BACB61D90A51}" sibTransId="{BCA83992-D251-4886-B2A0-84F97DF5B597}"/>
    <dgm:cxn modelId="{2099346A-4C4B-4A9F-887B-96BBC8097F1E}" srcId="{8EA7D1AE-F534-445C-B24D-4DB3716BBFC7}" destId="{CDFDD600-D5BF-4C17-A16D-22FDA2B389EE}" srcOrd="2" destOrd="0" parTransId="{1C728011-8375-45AD-A190-BD630A60D168}" sibTransId="{8101DE2B-F29B-4238-B055-3F82E3F0B4A0}"/>
    <dgm:cxn modelId="{C412BF8D-F644-4A93-8E12-E2AA237C58CB}" srcId="{8EA7D1AE-F534-445C-B24D-4DB3716BBFC7}" destId="{245AF46B-159D-4EF7-925E-83A724BDF4AB}" srcOrd="0" destOrd="0" parTransId="{E47EB8D6-4FF0-4556-B6E3-0F5FF6BA5471}" sibTransId="{97FE32A8-37D8-487B-9BBE-F21B6FE9EB77}"/>
    <dgm:cxn modelId="{6F8920AF-6D68-479C-B856-BF3697FF44BF}" type="presOf" srcId="{97FE32A8-37D8-487B-9BBE-F21B6FE9EB77}" destId="{EFFB4706-ED10-4673-BE72-56DBAAB62543}" srcOrd="0" destOrd="0" presId="urn:microsoft.com/office/officeart/2005/8/layout/cycle5"/>
    <dgm:cxn modelId="{E2EFF6D5-5245-432B-9A7E-EE1F8768E8D0}" type="presOf" srcId="{8101DE2B-F29B-4238-B055-3F82E3F0B4A0}" destId="{BE864604-5660-4DA6-B0D2-6765D2D08C77}" srcOrd="0" destOrd="0" presId="urn:microsoft.com/office/officeart/2005/8/layout/cycle5"/>
    <dgm:cxn modelId="{A91D352D-049B-4B18-AFE0-68D654B505B7}" type="presOf" srcId="{BCA83992-D251-4886-B2A0-84F97DF5B597}" destId="{E576A674-E1C1-4372-8A9A-CFD0430482D4}" srcOrd="0" destOrd="0" presId="urn:microsoft.com/office/officeart/2005/8/layout/cycle5"/>
    <dgm:cxn modelId="{645F5907-BA7D-4FFC-B952-04AC0554063C}" type="presParOf" srcId="{A9411653-B069-484A-85AD-ED3A69916116}" destId="{8ED8E24A-5D68-4222-BD9F-7C26E44B43C9}" srcOrd="0" destOrd="0" presId="urn:microsoft.com/office/officeart/2005/8/layout/cycle5"/>
    <dgm:cxn modelId="{49D8ABD3-9EE6-48D4-897D-6398547E64EC}" type="presParOf" srcId="{A9411653-B069-484A-85AD-ED3A69916116}" destId="{FFEA2314-1F38-407A-9AB9-5034CC21D19A}" srcOrd="1" destOrd="0" presId="urn:microsoft.com/office/officeart/2005/8/layout/cycle5"/>
    <dgm:cxn modelId="{819AF74A-3CA1-4178-87E9-FF342EF8E5BE}" type="presParOf" srcId="{A9411653-B069-484A-85AD-ED3A69916116}" destId="{EFFB4706-ED10-4673-BE72-56DBAAB62543}" srcOrd="2" destOrd="0" presId="urn:microsoft.com/office/officeart/2005/8/layout/cycle5"/>
    <dgm:cxn modelId="{06704BF0-47F4-4129-9FDE-EC13E1161120}" type="presParOf" srcId="{A9411653-B069-484A-85AD-ED3A69916116}" destId="{F5A2ADCD-A32C-4C0B-8B1B-D4E01E488F13}" srcOrd="3" destOrd="0" presId="urn:microsoft.com/office/officeart/2005/8/layout/cycle5"/>
    <dgm:cxn modelId="{67A63821-91B4-4549-A8F0-EA9DF7947180}" type="presParOf" srcId="{A9411653-B069-484A-85AD-ED3A69916116}" destId="{E9388673-460F-4B68-B7C6-0E500051333A}" srcOrd="4" destOrd="0" presId="urn:microsoft.com/office/officeart/2005/8/layout/cycle5"/>
    <dgm:cxn modelId="{C64D04B5-1A75-430B-8915-BE39C4695254}" type="presParOf" srcId="{A9411653-B069-484A-85AD-ED3A69916116}" destId="{E576A674-E1C1-4372-8A9A-CFD0430482D4}" srcOrd="5" destOrd="0" presId="urn:microsoft.com/office/officeart/2005/8/layout/cycle5"/>
    <dgm:cxn modelId="{4B3EECDC-9739-4DFB-8E29-EAEA3580245C}" type="presParOf" srcId="{A9411653-B069-484A-85AD-ED3A69916116}" destId="{34F6D4CF-3912-4B04-B111-C5D5B30E19E9}" srcOrd="6" destOrd="0" presId="urn:microsoft.com/office/officeart/2005/8/layout/cycle5"/>
    <dgm:cxn modelId="{FF524506-43B4-47C8-BDD3-089DA0240C9D}" type="presParOf" srcId="{A9411653-B069-484A-85AD-ED3A69916116}" destId="{1CBD2241-9333-4C93-B512-E01E6F90D79B}" srcOrd="7" destOrd="0" presId="urn:microsoft.com/office/officeart/2005/8/layout/cycle5"/>
    <dgm:cxn modelId="{CE7B418B-4946-4C2B-B8B0-E199A27C27AA}" type="presParOf" srcId="{A9411653-B069-484A-85AD-ED3A69916116}" destId="{BE864604-5660-4DA6-B0D2-6765D2D08C77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8E24A-5D68-4222-BD9F-7C26E44B43C9}">
      <dsp:nvSpPr>
        <dsp:cNvPr id="0" name=""/>
        <dsp:cNvSpPr/>
      </dsp:nvSpPr>
      <dsp:spPr>
        <a:xfrm>
          <a:off x="1014732" y="1469"/>
          <a:ext cx="1165265" cy="7574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Serving</a:t>
          </a:r>
        </a:p>
      </dsp:txBody>
      <dsp:txXfrm>
        <a:off x="1051706" y="38443"/>
        <a:ext cx="1091317" cy="683474"/>
      </dsp:txXfrm>
    </dsp:sp>
    <dsp:sp modelId="{EFFB4706-ED10-4673-BE72-56DBAAB62543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1747831" y="321568"/>
              </a:moveTo>
              <a:arcTo wR="1009166" hR="1009166" stAng="19023035" swAng="2299657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2ADCD-A32C-4C0B-8B1B-D4E01E488F13}">
      <dsp:nvSpPr>
        <dsp:cNvPr id="0" name=""/>
        <dsp:cNvSpPr/>
      </dsp:nvSpPr>
      <dsp:spPr>
        <a:xfrm>
          <a:off x="1888696" y="1515219"/>
          <a:ext cx="1165265" cy="757422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Selling</a:t>
          </a:r>
        </a:p>
      </dsp:txBody>
      <dsp:txXfrm>
        <a:off x="1925670" y="1552193"/>
        <a:ext cx="1091317" cy="683474"/>
      </dsp:txXfrm>
    </dsp:sp>
    <dsp:sp modelId="{E576A674-E1C1-4372-8A9A-CFD0430482D4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1318316" y="1969814"/>
              </a:moveTo>
              <a:arcTo wR="1009166" hR="1009166" stAng="4329668" swAng="2140665"/>
            </a:path>
          </a:pathLst>
        </a:custGeom>
        <a:noFill/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6D4CF-3912-4B04-B111-C5D5B30E19E9}">
      <dsp:nvSpPr>
        <dsp:cNvPr id="0" name=""/>
        <dsp:cNvSpPr/>
      </dsp:nvSpPr>
      <dsp:spPr>
        <a:xfrm>
          <a:off x="140768" y="1515219"/>
          <a:ext cx="1165265" cy="757422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Learning</a:t>
          </a:r>
        </a:p>
      </dsp:txBody>
      <dsp:txXfrm>
        <a:off x="177742" y="1552193"/>
        <a:ext cx="1091317" cy="683474"/>
      </dsp:txXfrm>
    </dsp:sp>
    <dsp:sp modelId="{BE864604-5660-4DA6-B0D2-6765D2D08C77}">
      <dsp:nvSpPr>
        <dsp:cNvPr id="0" name=""/>
        <dsp:cNvSpPr/>
      </dsp:nvSpPr>
      <dsp:spPr>
        <a:xfrm>
          <a:off x="588198" y="380180"/>
          <a:ext cx="2018333" cy="2018333"/>
        </a:xfrm>
        <a:custGeom>
          <a:avLst/>
          <a:gdLst/>
          <a:ahLst/>
          <a:cxnLst/>
          <a:rect l="0" t="0" r="0" b="0"/>
          <a:pathLst>
            <a:path>
              <a:moveTo>
                <a:pt x="3281" y="927849"/>
              </a:moveTo>
              <a:arcTo wR="1009166" hR="1009166" stAng="11077308" swAng="2299657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67351-5787-4CF6-9F40-146FC1495DF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4A09-C4C4-43EF-AA39-4C12590A6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0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2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30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3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78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5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8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7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Add</a:t>
            </a:r>
            <a:r>
              <a:rPr lang="en-US" sz="1200" baseline="0" dirty="0"/>
              <a:t> call-outs as appropriate to this slide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baseline="0" dirty="0"/>
              <a:t>Design for mobile first, touch experience. Fabric helps here. Test across platforms/browsers</a:t>
            </a: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Office UI Fabric for custom HTML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Icons – Use fabric</a:t>
            </a:r>
            <a:r>
              <a:rPr lang="en-US" sz="1200" baseline="0" dirty="0"/>
              <a:t> icons for a style that fits with Office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Typography – Use the typographic ramp provided in fabric to</a:t>
            </a:r>
            <a:r>
              <a:rPr lang="en-US" sz="1200" baseline="0" dirty="0"/>
              <a:t> create layout hierarchy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Color – Use the Fabric neutral and theme colors to accent</a:t>
            </a:r>
            <a:r>
              <a:rPr lang="en-US" sz="1200" baseline="0" dirty="0"/>
              <a:t> your </a:t>
            </a:r>
            <a:r>
              <a:rPr lang="en-US" sz="1200" baseline="0" dirty="0" err="1"/>
              <a:t>add-in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Office UI Fabric Components – reusable </a:t>
            </a:r>
            <a:r>
              <a:rPr lang="en-US" sz="1200" baseline="0" dirty="0" err="1"/>
              <a:t>layotus</a:t>
            </a:r>
            <a:r>
              <a:rPr lang="en-US" sz="1200" baseline="0" dirty="0"/>
              <a:t> for common UI elements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Search 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App bar overflows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For</a:t>
            </a:r>
            <a:r>
              <a:rPr lang="en-US" sz="1200" baseline="0" dirty="0"/>
              <a:t> content add-ins and </a:t>
            </a:r>
            <a:r>
              <a:rPr lang="en-US" sz="1200" dirty="0"/>
              <a:t>match default theme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</a:t>
            </a:r>
            <a:r>
              <a:rPr lang="en-US" sz="1200" baseline="0" dirty="0"/>
              <a:t> Calibri for content font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Choose neutral colors for data labels – allow the content to shine not your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Follow accent colors of common chart objects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Give your UI space, use margins and padding to avoid visual bugs that lead to less confidence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baseline="0" dirty="0"/>
              <a:t>Fit within window even at 768px height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8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54A09-C4C4-43EF-AA39-4C12590A69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7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7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51263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4255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8081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802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16551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87415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5250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6935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2516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1"/>
            <a:ext cx="9860672" cy="899665"/>
          </a:xfrm>
        </p:spPr>
        <p:txBody>
          <a:bodyPr/>
          <a:lstStyle>
            <a:lvl1pPr marL="228653" indent="-228653">
              <a:defRPr sz="587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935777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5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5"/>
            <a:ext cx="9860672" cy="899665"/>
          </a:xfrm>
        </p:spPr>
        <p:txBody>
          <a:bodyPr/>
          <a:lstStyle>
            <a:lvl1pPr marL="276872" indent="-276872">
              <a:tabLst>
                <a:tab pos="276872" algn="l"/>
              </a:tabLst>
              <a:defRPr sz="587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5603971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4"/>
            <a:ext cx="11653523" cy="914360"/>
          </a:xfrm>
        </p:spPr>
        <p:txBody>
          <a:bodyPr/>
          <a:lstStyle>
            <a:lvl1pPr marL="0" indent="0">
              <a:buNone/>
              <a:defRPr sz="529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4648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0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9166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0" y="3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985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77115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409784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991893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97192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4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7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826759" cy="1937197"/>
          </a:xfrm>
        </p:spPr>
        <p:txBody>
          <a:bodyPr wrap="square"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5C2D91"/>
                </a:solidFill>
              </a:defRPr>
            </a:lvl1pPr>
            <a:lvl2pPr marL="572058" indent="-236285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83471" indent="-223849">
              <a:buClr>
                <a:schemeClr val="bg1"/>
              </a:buClr>
              <a:buFont typeface="Segoe UI" panose="020B0502040204020203" pitchFamily="34" charset="0"/>
              <a:buChar char="&gt;"/>
              <a:defRPr sz="2350"/>
            </a:lvl3pPr>
            <a:lvl4pPr marL="1007319" indent="-223849">
              <a:buClr>
                <a:schemeClr val="bg1"/>
              </a:buClr>
              <a:buFont typeface="Segoe UI" panose="020B0502040204020203" pitchFamily="34" charset="0"/>
              <a:buChar char="-"/>
              <a:defRPr sz="1959"/>
            </a:lvl4pPr>
            <a:lvl5pPr marL="1231168" indent="-223849">
              <a:buClr>
                <a:schemeClr val="bg1"/>
              </a:buClr>
              <a:buFont typeface="Arial" panose="020B0604020202020204" pitchFamily="34" charset="0"/>
              <a:buChar char="•"/>
              <a:defRPr sz="195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42678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pwujcik.REDMOND\Desktop\Toolkit_Grid\trans-gri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228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>
          <a:xfrm>
            <a:off x="-79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13" tIns="45306" rIns="90613" bIns="45306" rtlCol="0" anchor="ctr"/>
          <a:lstStyle/>
          <a:p>
            <a:pPr marL="0" marR="0" lvl="0" indent="0" algn="ctr" defTabSz="913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0976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9" y="291103"/>
            <a:ext cx="11653834" cy="896518"/>
          </a:xfrm>
        </p:spPr>
        <p:txBody>
          <a:bodyPr/>
          <a:lstStyle>
            <a:lvl1pPr>
              <a:defRPr sz="568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1663940"/>
            <a:ext cx="10757099" cy="1865319"/>
          </a:xfrm>
        </p:spPr>
        <p:txBody>
          <a:bodyPr/>
          <a:lstStyle>
            <a:lvl1pPr>
              <a:defRPr sz="2548">
                <a:solidFill>
                  <a:schemeClr val="bg1"/>
                </a:solidFill>
                <a:latin typeface="+mn-lt"/>
              </a:defRPr>
            </a:lvl1pPr>
            <a:lvl2pPr>
              <a:defRPr sz="2352">
                <a:solidFill>
                  <a:schemeClr val="bg1"/>
                </a:solidFill>
              </a:defRPr>
            </a:lvl2pPr>
            <a:lvl3pPr>
              <a:defRPr sz="1960">
                <a:solidFill>
                  <a:schemeClr val="bg1"/>
                </a:solidFill>
              </a:defRPr>
            </a:lvl3pPr>
            <a:lvl4pPr>
              <a:defRPr sz="1764">
                <a:solidFill>
                  <a:schemeClr val="bg1"/>
                </a:solidFill>
              </a:defRPr>
            </a:lvl4pPr>
            <a:lvl5pPr>
              <a:defRPr sz="1764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6970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70" y="474237"/>
            <a:ext cx="1775509" cy="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31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2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1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4" y="539682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79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9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797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122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271278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1491638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57563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20139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5684763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96263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1242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11210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5079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/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7833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7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097" indent="0">
              <a:buNone/>
              <a:tabLst/>
              <a:defRPr sz="1960"/>
            </a:lvl3pPr>
            <a:lvl4pPr marL="451084" indent="0">
              <a:buNone/>
              <a:defRPr/>
            </a:lvl4pPr>
            <a:lvl5pPr marL="67195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6875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27"/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2416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8"/>
            <a:ext cx="5378548" cy="2552967"/>
          </a:xfrm>
        </p:spPr>
        <p:txBody>
          <a:bodyPr wrap="square">
            <a:spAutoFit/>
          </a:bodyPr>
          <a:lstStyle>
            <a:lvl1pPr marL="281538" indent="-281538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27">
                <a:solidFill>
                  <a:schemeClr val="tx1"/>
                </a:soli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9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1721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6559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 w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66700" y="1828800"/>
            <a:ext cx="8686800" cy="476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220200" y="1828800"/>
            <a:ext cx="2705100" cy="4762500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 sz="1400">
                <a:latin typeface="+mn-lt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11650980" cy="99719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350997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6973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07372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30" cy="1793104"/>
          </a:xfrm>
        </p:spPr>
        <p:txBody>
          <a:bodyPr/>
          <a:lstStyle>
            <a:lvl1pPr>
              <a:defRPr sz="587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959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1"/>
            <a:ext cx="9860672" cy="899665"/>
          </a:xfrm>
        </p:spPr>
        <p:txBody>
          <a:bodyPr/>
          <a:lstStyle>
            <a:lvl1pPr marL="228653" indent="-228653">
              <a:defRPr sz="587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3730038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5"/>
            <a:ext cx="9860672" cy="899665"/>
          </a:xfrm>
        </p:spPr>
        <p:txBody>
          <a:bodyPr/>
          <a:lstStyle>
            <a:lvl1pPr marL="276872" indent="-276872">
              <a:tabLst>
                <a:tab pos="276872" algn="l"/>
              </a:tabLst>
              <a:defRPr sz="587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9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30550448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4"/>
            <a:ext cx="11653523" cy="914360"/>
          </a:xfrm>
        </p:spPr>
        <p:txBody>
          <a:bodyPr/>
          <a:lstStyle>
            <a:lvl1pPr marL="0" indent="0">
              <a:buNone/>
              <a:defRPr sz="529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2" y="1187623"/>
            <a:ext cx="11655840" cy="899665"/>
          </a:xfrm>
        </p:spPr>
        <p:txBody>
          <a:bodyPr/>
          <a:lstStyle>
            <a:lvl1pPr>
              <a:defRPr sz="705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7996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/>
        </p:blipFill>
        <p:spPr>
          <a:xfrm>
            <a:off x="6170700" y="0"/>
            <a:ext cx="6050868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/>
        </p:blipFill>
        <p:spPr>
          <a:xfrm>
            <a:off x="6146999" y="-7783"/>
            <a:ext cx="6074570" cy="68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4420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241" y="2095972"/>
            <a:ext cx="5378549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842" y="4773831"/>
            <a:ext cx="5377216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/>
        </p:blipFill>
        <p:spPr>
          <a:xfrm>
            <a:off x="6170700" y="3"/>
            <a:ext cx="60508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7459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527900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500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90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8512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05909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4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1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65" indent="-27531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15" indent="-28465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2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88" indent="-22398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3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pwujcik.REDMOND\Desktop\Toolkit_Grid\trans-gri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228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>
          <a:xfrm>
            <a:off x="-79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13" tIns="45306" rIns="90613" bIns="45306" rtlCol="0" anchor="ctr"/>
          <a:lstStyle/>
          <a:p>
            <a:pPr marL="0" marR="0" lvl="0" indent="0" algn="ctr" defTabSz="913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8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95319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9" y="291103"/>
            <a:ext cx="11653834" cy="896518"/>
          </a:xfrm>
        </p:spPr>
        <p:txBody>
          <a:bodyPr/>
          <a:lstStyle>
            <a:lvl1pPr>
              <a:defRPr sz="568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1663940"/>
            <a:ext cx="10757099" cy="1865319"/>
          </a:xfrm>
        </p:spPr>
        <p:txBody>
          <a:bodyPr/>
          <a:lstStyle>
            <a:lvl1pPr>
              <a:defRPr sz="2548">
                <a:solidFill>
                  <a:schemeClr val="bg1"/>
                </a:solidFill>
                <a:latin typeface="+mn-lt"/>
              </a:defRPr>
            </a:lvl1pPr>
            <a:lvl2pPr>
              <a:defRPr sz="2352">
                <a:solidFill>
                  <a:schemeClr val="bg1"/>
                </a:solidFill>
              </a:defRPr>
            </a:lvl2pPr>
            <a:lvl3pPr>
              <a:defRPr sz="1960">
                <a:solidFill>
                  <a:schemeClr val="bg1"/>
                </a:solidFill>
              </a:defRPr>
            </a:lvl3pPr>
            <a:lvl4pPr>
              <a:defRPr sz="1764">
                <a:solidFill>
                  <a:schemeClr val="bg1"/>
                </a:solidFill>
              </a:defRPr>
            </a:lvl4pPr>
            <a:lvl5pPr>
              <a:defRPr sz="1764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7715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69239" y="2077800"/>
            <a:ext cx="6274974" cy="35925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black">
          <a:xfrm>
            <a:off x="427981" y="6207972"/>
            <a:ext cx="1623170" cy="358961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034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207972"/>
            <a:ext cx="1623170" cy="358961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88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8725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72954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7065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4462">
                      <a:schemeClr val="bg1"/>
                    </a:gs>
                    <a:gs pos="62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97211">
                      <a:schemeClr val="bg1"/>
                    </a:gs>
                    <a:gs pos="11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8438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5615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212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3984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 lang="en-US" dirty="0" smtClean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 lang="en-US" dirty="0">
                <a:gradFill>
                  <a:gsLst>
                    <a:gs pos="97610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9163">
                      <a:schemeClr val="bg1"/>
                    </a:gs>
                    <a:gs pos="19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681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609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0467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789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DC3C0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444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>
                <a:gradFill>
                  <a:gsLst>
                    <a:gs pos="10359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8799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601830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369014"/>
            <a:ext cx="5826760" cy="899665"/>
          </a:xfrm>
          <a:noFill/>
        </p:spPr>
        <p:txBody>
          <a:bodyPr/>
          <a:lstStyle>
            <a:lvl1pPr>
              <a:defRPr sz="4705">
                <a:gradFill>
                  <a:gsLst>
                    <a:gs pos="4382">
                      <a:schemeClr val="bg1"/>
                    </a:gs>
                    <a:gs pos="5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4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81608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911562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76547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17594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123368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6" name="Freeform 5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54126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93628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465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25642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8" spc="-98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83134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495523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6108">
                      <a:srgbClr val="262626"/>
                    </a:gs>
                    <a:gs pos="87425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Aft>
                <a:spcPts val="0"/>
              </a:spcAft>
              <a:defRPr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z="784" dirty="0"/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891369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8" spc="-98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189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4827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684804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0390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4192">
                      <a:schemeClr val="bg1"/>
                    </a:gs>
                    <a:gs pos="12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3" name="Freeform 2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74339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466366" y="6389046"/>
            <a:ext cx="1259268" cy="289699"/>
          </a:xfrm>
          <a:prstGeom prst="rect">
            <a:avLst/>
          </a:prstGeom>
          <a:noFill/>
        </p:spPr>
        <p:txBody>
          <a:bodyPr wrap="none" lIns="143428" tIns="89642" rIns="143428" bIns="89642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78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Freeform 6"/>
          <p:cNvSpPr>
            <a:spLocks noChangeAspect="1" noEditPoints="1"/>
          </p:cNvSpPr>
          <p:nvPr userDrawn="1"/>
        </p:nvSpPr>
        <p:spPr bwMode="black">
          <a:xfrm>
            <a:off x="427981" y="6347996"/>
            <a:ext cx="990000" cy="21893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2197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5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67823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4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4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31189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5106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782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539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4099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747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43123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43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007349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58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15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938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7992" indent="0">
              <a:buNone/>
              <a:defRPr sz="1960"/>
            </a:lvl2pPr>
            <a:lvl3pPr marL="219277" indent="0">
              <a:buNone/>
              <a:defRPr sz="1960"/>
            </a:lvl3pPr>
            <a:lvl4pPr marL="466549" indent="0">
              <a:buNone/>
              <a:defRPr sz="1764"/>
            </a:lvl4pPr>
            <a:lvl5pPr marL="724703" indent="0">
              <a:buNone/>
              <a:defRPr sz="176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50187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463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9" cy="1793104"/>
          </a:xfrm>
        </p:spPr>
        <p:txBody>
          <a:bodyPr/>
          <a:lstStyle>
            <a:lvl1pPr>
              <a:defRPr sz="5878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9567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188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188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6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8154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712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9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0864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1918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63715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6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9859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dark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200400" cy="68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346163" y="60147"/>
            <a:ext cx="11488400" cy="85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346161" y="1011239"/>
            <a:ext cx="11488400" cy="727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marL="457189" indent="-220128" rtl="0">
              <a:spcBef>
                <a:spcPts val="0"/>
              </a:spcBef>
              <a:defRPr/>
            </a:lvl2pPr>
            <a:lvl3pPr marL="626518" indent="-169329" rtl="0">
              <a:spcBef>
                <a:spcPts val="0"/>
              </a:spcBef>
              <a:defRPr/>
            </a:lvl3pPr>
            <a:lvl4pPr marL="795847" indent="-169329" rtl="0">
              <a:spcBef>
                <a:spcPts val="0"/>
              </a:spcBef>
              <a:defRPr/>
            </a:lvl4pPr>
            <a:lvl5pPr marL="982109" indent="-186262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162" y="6454774"/>
            <a:ext cx="1422796" cy="2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3147" y="6148673"/>
            <a:ext cx="932799" cy="6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260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6233"/>
            <a:ext cx="12192001" cy="10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03200" y="-6622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727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7114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200400" cy="68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7733" y="2745944"/>
            <a:ext cx="5282000" cy="87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4390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68217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rgbClr val="68217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19865" y="471124"/>
            <a:ext cx="1523922" cy="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19865" y="471124"/>
            <a:ext cx="1523922" cy="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417039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288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C43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94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-D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269239" y="1289013"/>
            <a:ext cx="10550920" cy="5272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3" name="Rectangle 32"/>
          <p:cNvSpPr/>
          <p:nvPr/>
        </p:nvSpPr>
        <p:spPr bwMode="auto">
          <a:xfrm>
            <a:off x="2857859" y="1097965"/>
            <a:ext cx="47160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4" name="Rectangle 33"/>
          <p:cNvSpPr/>
          <p:nvPr/>
        </p:nvSpPr>
        <p:spPr bwMode="auto">
          <a:xfrm>
            <a:off x="5497618" y="1097965"/>
            <a:ext cx="47289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5" name="Rectangle 34"/>
          <p:cNvSpPr/>
          <p:nvPr/>
        </p:nvSpPr>
        <p:spPr bwMode="auto">
          <a:xfrm>
            <a:off x="8136461" y="1097965"/>
            <a:ext cx="47290" cy="55586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6" name="Rectangle 35"/>
          <p:cNvSpPr/>
          <p:nvPr/>
        </p:nvSpPr>
        <p:spPr bwMode="auto">
          <a:xfrm rot="5400000">
            <a:off x="5488151" y="-1519106"/>
            <a:ext cx="44827" cy="1084674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35" y="2794026"/>
            <a:ext cx="7602129" cy="2262653"/>
          </a:xfrm>
          <a:prstGeom prst="rect">
            <a:avLst/>
          </a:prstGeom>
        </p:spPr>
      </p:pic>
      <p:sp useBgFill="1">
        <p:nvSpPr>
          <p:cNvPr id="38" name="Rectangle 37"/>
          <p:cNvSpPr/>
          <p:nvPr/>
        </p:nvSpPr>
        <p:spPr bwMode="auto">
          <a:xfrm>
            <a:off x="0" y="6561690"/>
            <a:ext cx="12192000" cy="29631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 useBgFill="1">
        <p:nvSpPr>
          <p:cNvPr id="39" name="Rectangle 38"/>
          <p:cNvSpPr/>
          <p:nvPr/>
        </p:nvSpPr>
        <p:spPr bwMode="auto">
          <a:xfrm>
            <a:off x="42687" y="1239890"/>
            <a:ext cx="10968711" cy="540597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/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70412" y="3924908"/>
            <a:ext cx="2591426" cy="2636782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8183751" y="3924908"/>
            <a:ext cx="2590668" cy="2636782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70412" y="1289015"/>
            <a:ext cx="2591426" cy="2592836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545035" y="1289015"/>
            <a:ext cx="2591426" cy="2592836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183751" y="1289015"/>
            <a:ext cx="2590668" cy="2592836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905149" y="3924908"/>
            <a:ext cx="2592469" cy="2636782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905149" y="1289014"/>
            <a:ext cx="2592469" cy="2592836"/>
          </a:xfrm>
          <a:prstGeom prst="rect">
            <a:avLst/>
          </a:prstGeom>
          <a:solidFill>
            <a:srgbClr val="C43FB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545035" y="3924908"/>
            <a:ext cx="2591426" cy="2636782"/>
          </a:xfrm>
          <a:prstGeom prst="rect">
            <a:avLst/>
          </a:prstGeom>
          <a:solidFill>
            <a:srgbClr val="C43FB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5564">
              <a:lnSpc>
                <a:spcPct val="86000"/>
              </a:lnSpc>
              <a:spcAft>
                <a:spcPts val="1153"/>
              </a:spcAft>
            </a:pPr>
            <a:endParaRPr lang="en-US" sz="15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269239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69239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899760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2899760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5551247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5551247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8177645" y="1836736"/>
            <a:ext cx="2581890" cy="2034395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8177645" y="4471187"/>
            <a:ext cx="2581890" cy="2079784"/>
          </a:xfrm>
        </p:spPr>
        <p:txBody>
          <a:bodyPr>
            <a:noAutofit/>
          </a:bodyPr>
          <a:lstStyle>
            <a:lvl1pPr marL="0" indent="0">
              <a:buNone/>
              <a:defRPr sz="1765" b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24"/>
          <p:cNvSpPr txBox="1">
            <a:spLocks/>
          </p:cNvSpPr>
          <p:nvPr/>
        </p:nvSpPr>
        <p:spPr>
          <a:xfrm>
            <a:off x="270412" y="1289015"/>
            <a:ext cx="896425" cy="4385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1</a:t>
            </a:r>
          </a:p>
        </p:txBody>
      </p:sp>
      <p:sp>
        <p:nvSpPr>
          <p:cNvPr id="57" name="Text Placeholder 24"/>
          <p:cNvSpPr txBox="1">
            <a:spLocks/>
          </p:cNvSpPr>
          <p:nvPr/>
        </p:nvSpPr>
        <p:spPr>
          <a:xfrm>
            <a:off x="270412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5</a:t>
            </a:r>
          </a:p>
        </p:txBody>
      </p:sp>
      <p:sp>
        <p:nvSpPr>
          <p:cNvPr id="58" name="Text Placeholder 24"/>
          <p:cNvSpPr txBox="1">
            <a:spLocks/>
          </p:cNvSpPr>
          <p:nvPr/>
        </p:nvSpPr>
        <p:spPr>
          <a:xfrm>
            <a:off x="2905149" y="1289013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2</a:t>
            </a:r>
          </a:p>
        </p:txBody>
      </p:sp>
      <p:sp>
        <p:nvSpPr>
          <p:cNvPr id="59" name="Text Placeholder 24"/>
          <p:cNvSpPr txBox="1">
            <a:spLocks/>
          </p:cNvSpPr>
          <p:nvPr/>
        </p:nvSpPr>
        <p:spPr>
          <a:xfrm>
            <a:off x="2905149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6</a:t>
            </a:r>
          </a:p>
        </p:txBody>
      </p:sp>
      <p:sp>
        <p:nvSpPr>
          <p:cNvPr id="60" name="Text Placeholder 24"/>
          <p:cNvSpPr txBox="1">
            <a:spLocks/>
          </p:cNvSpPr>
          <p:nvPr/>
        </p:nvSpPr>
        <p:spPr>
          <a:xfrm>
            <a:off x="5545034" y="1289014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3</a:t>
            </a:r>
          </a:p>
        </p:txBody>
      </p:sp>
      <p:sp>
        <p:nvSpPr>
          <p:cNvPr id="61" name="Text Placeholder 24"/>
          <p:cNvSpPr txBox="1">
            <a:spLocks/>
          </p:cNvSpPr>
          <p:nvPr/>
        </p:nvSpPr>
        <p:spPr>
          <a:xfrm>
            <a:off x="5545034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7</a:t>
            </a:r>
          </a:p>
        </p:txBody>
      </p:sp>
      <p:sp>
        <p:nvSpPr>
          <p:cNvPr id="62" name="Text Placeholder 24"/>
          <p:cNvSpPr txBox="1">
            <a:spLocks/>
          </p:cNvSpPr>
          <p:nvPr/>
        </p:nvSpPr>
        <p:spPr>
          <a:xfrm>
            <a:off x="8183751" y="1289014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4</a:t>
            </a:r>
          </a:p>
        </p:txBody>
      </p:sp>
      <p:sp>
        <p:nvSpPr>
          <p:cNvPr id="63" name="Text Placeholder 24"/>
          <p:cNvSpPr txBox="1">
            <a:spLocks/>
          </p:cNvSpPr>
          <p:nvPr/>
        </p:nvSpPr>
        <p:spPr>
          <a:xfrm>
            <a:off x="8183751" y="3924908"/>
            <a:ext cx="896425" cy="4393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b="1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3448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47051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22000" decel="7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Motion origin="layout" path="M -0.01455 -3.60418E-6 L -4.00817E-6 -3.60418E-6 " pathEditMode="relative" rAng="0" ptsTypes="AA">
                                      <p:cBhvr>
                                        <p:cTn id="32" dur="9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1455 3.19564E-6 L -4.00817E-6 3.19564E-6 " pathEditMode="relative" rAng="0" ptsTypes="AA">
                                      <p:cBhvr>
                                        <p:cTn id="42" dur="9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-0.01455 -3.60418E-6 L -3.29334E-7 -3.60418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9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decel="10000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Motion origin="layout" path="M -0.01455 3.19564E-6 L -3.29334E-7 3.19564E-6 " pathEditMode="relative" rAng="0" ptsTypes="AA">
                                      <p:cBhvr>
                                        <p:cTn id="62" dur="9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9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100000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Motion origin="layout" path="M -0.01455 -3.60418E-6 L -3.73245E-6 -3.60418E-6 " pathEditMode="relative" rAng="0" ptsTypes="AA">
                                      <p:cBhvr>
                                        <p:cTn id="72" dur="9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9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decel="100000" fill="hold" grpId="1" nodeType="withEffect">
                                  <p:stCondLst>
                                    <p:cond delay="2650"/>
                                  </p:stCondLst>
                                  <p:childTnLst>
                                    <p:animMotion origin="layout" path="M -0.01455 3.19564E-6 L -3.73245E-6 3.19564E-6 " pathEditMode="relative" rAng="0" ptsTypes="AA">
                                      <p:cBhvr>
                                        <p:cTn id="82" dur="9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2" nodeType="withEffect">
                                  <p:stCondLst>
                                    <p:cond delay="195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9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1455 -3.60418E-6 L -4.75619E-6 -3.60418E-6 " pathEditMode="relative" rAng="0" ptsTypes="AA">
                                      <p:cBhvr>
                                        <p:cTn id="92" dur="9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" presetClass="emph" presetSubtype="0" accel="100000" autoRev="1" fill="hold" grpId="2" nodeType="withEffect">
                                  <p:stCondLst>
                                    <p:cond delay="2050"/>
                                  </p:stCondLst>
                                  <p:childTnLst>
                                    <p:animScale>
                                      <p:cBhvr>
                                        <p:cTn id="94" dur="450" fill="hold"/>
                                        <p:tgtEl>
                                          <p:spTgt spid="5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9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decel="10000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animMotion origin="layout" path="M -0.01455 3.19564E-6 L -4.75619E-6 3.19564E-6 " pathEditMode="relative" rAng="0" ptsTypes="AA">
                                      <p:cBhvr>
                                        <p:cTn id="102" dur="9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grpId="2" nodeType="withEffect">
                                  <p:stCondLst>
                                    <p:cond delay="215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9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3" presetClass="path" presetSubtype="0" decel="10000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-0.01455 2.62823E-6 L -3.70437E-6 2.62823E-6 " pathEditMode="relative" rAng="0" ptsTypes="AA">
                                      <p:cBhvr>
                                        <p:cTn id="111" dur="9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accel="100000" autoRev="1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9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decel="10000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Motion origin="layout" path="M -0.01455 -3.0867E-6 L -3.70437E-6 -3.0867E-6 " pathEditMode="relative" rAng="0" ptsTypes="AA">
                                      <p:cBhvr>
                                        <p:cTn id="118" dur="9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accel="100000" autoRev="1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9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1455 2.62823E-6 L -2.97166E-6 2.62823E-6 " pathEditMode="relative" rAng="0" ptsTypes="AA">
                                      <p:cBhvr>
                                        <p:cTn id="125" dur="9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" presetClass="emph" presetSubtype="0" accel="100000" autoRev="1" fill="hold" grpId="2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9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3" presetClass="path" presetSubtype="0" decel="100000" fill="hold" grpId="1" nodeType="withEffect">
                                  <p:stCondLst>
                                    <p:cond delay="2350"/>
                                  </p:stCondLst>
                                  <p:childTnLst>
                                    <p:animMotion origin="layout" path="M -0.01455 -3.0867E-6 L -2.97166E-6 -3.0867E-6 " pathEditMode="relative" rAng="0" ptsTypes="AA">
                                      <p:cBhvr>
                                        <p:cTn id="132" dur="9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" presetClass="emph" presetSubtype="0" accel="100000" autoRev="1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9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3" presetClass="path" presetSubtype="0" decel="10000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Motion origin="layout" path="M -0.01456 2.62823E-6 L 4.81491E-6 2.62823E-6 " pathEditMode="relative" rAng="0" ptsTypes="AA">
                                      <p:cBhvr>
                                        <p:cTn id="139" dur="9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" presetClass="emph" presetSubtype="0" accel="100000" autoRev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9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3" presetClass="path" presetSubtype="0" decel="100000" fill="hold" grpId="1" nodeType="withEffect">
                                  <p:stCondLst>
                                    <p:cond delay="2550"/>
                                  </p:stCondLst>
                                  <p:childTnLst>
                                    <p:animMotion origin="layout" path="M -0.01456 -3.0867E-6 L 4.81491E-6 -3.0867E-6 " pathEditMode="relative" rAng="0" ptsTypes="AA">
                                      <p:cBhvr>
                                        <p:cTn id="146" dur="9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" presetClass="emph" presetSubtype="0" accel="100000" autoRev="1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9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3" presetClass="path" presetSubtype="0" decel="100000" fill="hold" grpId="1" nodeType="withEffect">
                                  <p:stCondLst>
                                    <p:cond delay="2650"/>
                                  </p:stCondLst>
                                  <p:childTnLst>
                                    <p:animMotion origin="layout" path="M -0.01455 2.62823E-6 L 2.50191E-7 2.62823E-6 " pathEditMode="relative" rAng="0" ptsTypes="AA">
                                      <p:cBhvr>
                                        <p:cTn id="153" dur="9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" presetClass="emph" presetSubtype="0" accel="100000" autoRev="1" fill="hold" grpId="2" nodeType="withEffect">
                                  <p:stCondLst>
                                    <p:cond delay="1950"/>
                                  </p:stCondLst>
                                  <p:childTnLst>
                                    <p:animScale>
                                      <p:cBhvr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9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3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1455 -3.0867E-6 L 2.50191E-7 -3.0867E-6 " pathEditMode="relative" rAng="0" ptsTypes="AA">
                                      <p:cBhvr>
                                        <p:cTn id="160" dur="9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" presetClass="emph" presetSubtype="0" accel="100000" autoRev="1" fill="hold" grpId="2" nodeType="withEffect">
                                  <p:stCondLst>
                                    <p:cond delay="205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2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150"/>
                  </p:stCondLst>
                  <p:childTnLst>
                    <p:animMotion origin="layout" path="M -0.01455 -3.60418E-6 L -4.00817E-6 -3.60418E-6 " pathEditMode="relative" rAng="0" ptsTypes="AA">
                      <p:cBhvr>
                        <p:cTn dur="950" fill="hold"/>
                        <p:tgtEl>
                          <p:spTgt spid="4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4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450"/>
                  </p:stCondLst>
                  <p:childTnLst>
                    <p:animScale>
                      <p:cBhvr>
                        <p:cTn dur="500" fill="hold"/>
                        <p:tgtEl>
                          <p:spTgt spid="4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250"/>
                  </p:stCondLst>
                  <p:childTnLst>
                    <p:animMotion origin="layout" path="M -0.01455 3.19564E-6 L -4.00817E-6 3.19564E-6 " pathEditMode="relative" rAng="0" ptsTypes="AA">
                      <p:cBhvr>
                        <p:cTn dur="95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550"/>
                  </p:stCondLst>
                  <p:childTnLst>
                    <p:animScale>
                      <p:cBhvr>
                        <p:cTn dur="500" fill="hold"/>
                        <p:tgtEl>
                          <p:spTgt spid="49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2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350"/>
                  </p:stCondLst>
                  <p:childTnLst>
                    <p:animMotion origin="layout" path="M -0.01455 -3.60418E-6 L -3.29334E-7 -3.60418E-6 " pathEditMode="relative" rAng="0" ptsTypes="AA">
                      <p:cBhvr>
                        <p:cTn dur="950" fill="hold"/>
                        <p:tgtEl>
                          <p:spTgt spid="5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650"/>
                  </p:stCondLst>
                  <p:childTnLst>
                    <p:animScale>
                      <p:cBhvr>
                        <p:cTn dur="500" fill="hold"/>
                        <p:tgtEl>
                          <p:spTgt spid="5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2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450"/>
                  </p:stCondLst>
                  <p:childTnLst>
                    <p:animMotion origin="layout" path="M -0.01455 3.19564E-6 L -3.29334E-7 3.19564E-6 " pathEditMode="relative" rAng="0" ptsTypes="AA">
                      <p:cBhvr>
                        <p:cTn dur="95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750"/>
                  </p:stCondLst>
                  <p:childTnLst>
                    <p:animScale>
                      <p:cBhvr>
                        <p:cTn dur="500" fill="hold"/>
                        <p:tgtEl>
                          <p:spTgt spid="5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2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550"/>
                  </p:stCondLst>
                  <p:childTnLst>
                    <p:animMotion origin="layout" path="M -0.01455 -3.60418E-6 L -3.73245E-6 -3.60418E-6 " pathEditMode="relative" rAng="0" ptsTypes="AA">
                      <p:cBhvr>
                        <p:cTn dur="950" fill="hold"/>
                        <p:tgtEl>
                          <p:spTgt spid="5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850"/>
                  </p:stCondLst>
                  <p:childTnLst>
                    <p:animScale>
                      <p:cBhvr>
                        <p:cTn dur="500" fill="hold"/>
                        <p:tgtEl>
                          <p:spTgt spid="5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2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650"/>
                  </p:stCondLst>
                  <p:childTnLst>
                    <p:animMotion origin="layout" path="M -0.01455 3.19564E-6 L -3.73245E-6 3.19564E-6 " pathEditMode="relative" rAng="0" ptsTypes="AA">
                      <p:cBhvr>
                        <p:cTn dur="95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950"/>
                  </p:stCondLst>
                  <p:childTnLst>
                    <p:animScale>
                      <p:cBhvr>
                        <p:cTn dur="500" fill="hold"/>
                        <p:tgtEl>
                          <p:spTgt spid="5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750"/>
                  </p:stCondLst>
                  <p:childTnLst>
                    <p:animMotion origin="layout" path="M -0.01455 -3.60418E-6 L -4.75619E-6 -3.60418E-6 " pathEditMode="relative" rAng="0" ptsTypes="AA">
                      <p:cBhvr>
                        <p:cTn dur="950" fill="hold"/>
                        <p:tgtEl>
                          <p:spTgt spid="5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4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050"/>
                  </p:stCondLst>
                  <p:childTnLst>
                    <p:animScale>
                      <p:cBhvr>
                        <p:cTn dur="450" fill="hold"/>
                        <p:tgtEl>
                          <p:spTgt spid="54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28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850"/>
                  </p:stCondLst>
                  <p:childTnLst>
                    <p:animMotion origin="layout" path="M -0.01455 3.19564E-6 L -4.75619E-6 3.19564E-6 " pathEditMode="relative" rAng="0" ptsTypes="AA">
                      <p:cBhvr>
                        <p:cTn dur="95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150"/>
                  </p:stCondLst>
                  <p:childTnLst>
                    <p:animScale>
                      <p:cBhvr>
                        <p:cTn dur="500" fill="hold"/>
                        <p:tgtEl>
                          <p:spTgt spid="55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20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50"/>
                  </p:stCondLst>
                  <p:childTnLst>
                    <p:animMotion origin="layout" path="M -0.01456 2.62823E-6 L 3.94435E-6 2.62823E-6 " pathEditMode="relative" rAng="0" ptsTypes="AA">
                      <p:cBhvr>
                        <p:cTn dur="950" fill="hold"/>
                        <p:tgtEl>
                          <p:spTgt spid="5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6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350"/>
                  </p:stCondLst>
                  <p:childTnLst>
                    <p:animScale>
                      <p:cBhvr>
                        <p:cTn dur="500" fill="hold"/>
                        <p:tgtEl>
                          <p:spTgt spid="56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150"/>
                  </p:stCondLst>
                  <p:childTnLst>
                    <p:animMotion origin="layout" path="M -0.01456 3.87653E-6 L 3.94435E-6 3.87653E-6 " pathEditMode="relative" rAng="0" ptsTypes="AA">
                      <p:cBhvr>
                        <p:cTn dur="950" fill="hold"/>
                        <p:tgtEl>
                          <p:spTgt spid="5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7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450"/>
                  </p:stCondLst>
                  <p:childTnLst>
                    <p:animScale>
                      <p:cBhvr>
                        <p:cTn dur="500" fill="hold"/>
                        <p:tgtEl>
                          <p:spTgt spid="57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250"/>
                  </p:stCondLst>
                  <p:childTnLst>
                    <p:animMotion origin="layout" path="M -0.01455 2.62823E-6 L -2.37682E-6 2.62823E-6 " pathEditMode="relative" rAng="0" ptsTypes="AA">
                      <p:cBhvr>
                        <p:cTn dur="950" fill="hold"/>
                        <p:tgtEl>
                          <p:spTgt spid="5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550"/>
                  </p:stCondLst>
                  <p:childTnLst>
                    <p:animScale>
                      <p:cBhvr>
                        <p:cTn dur="500" fill="hold"/>
                        <p:tgtEl>
                          <p:spTgt spid="5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2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350"/>
                  </p:stCondLst>
                  <p:childTnLst>
                    <p:animMotion origin="layout" path="M -0.01455 3.87653E-6 L -2.37682E-6 3.87653E-6 " pathEditMode="relative" rAng="0" ptsTypes="AA">
                      <p:cBhvr>
                        <p:cTn dur="950" fill="hold"/>
                        <p:tgtEl>
                          <p:spTgt spid="5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9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650"/>
                  </p:stCondLst>
                  <p:childTnLst>
                    <p:animScale>
                      <p:cBhvr>
                        <p:cTn dur="500" fill="hold"/>
                        <p:tgtEl>
                          <p:spTgt spid="59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2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450"/>
                  </p:stCondLst>
                  <p:childTnLst>
                    <p:animMotion origin="layout" path="M -0.01456 2.62823E-6 L 4.22007E-6 2.62823E-6 " pathEditMode="relative" rAng="0" ptsTypes="AA">
                      <p:cBhvr>
                        <p:cTn dur="950" fill="hold"/>
                        <p:tgtEl>
                          <p:spTgt spid="6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750"/>
                  </p:stCondLst>
                  <p:childTnLst>
                    <p:animScale>
                      <p:cBhvr>
                        <p:cTn dur="500" fill="hold"/>
                        <p:tgtEl>
                          <p:spTgt spid="6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10" presetClass="entr" presetSubtype="0" fill="hold" nodeType="withEffect">
                  <p:stCondLst>
                    <p:cond delay="2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550"/>
                  </p:stCondLst>
                  <p:childTnLst>
                    <p:animMotion origin="layout" path="M -0.01456 3.87653E-6 L 4.22007E-6 3.87653E-6 " pathEditMode="relative" rAng="0" ptsTypes="AA">
                      <p:cBhvr>
                        <p:cTn dur="950" fill="hold"/>
                        <p:tgtEl>
                          <p:spTgt spid="6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850"/>
                  </p:stCondLst>
                  <p:childTnLst>
                    <p:animScale>
                      <p:cBhvr>
                        <p:cTn dur="500" fill="hold"/>
                        <p:tgtEl>
                          <p:spTgt spid="6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2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650"/>
                  </p:stCondLst>
                  <p:childTnLst>
                    <p:animMotion origin="layout" path="M -0.01456 2.62823E-6 L 3.19632E-6 2.62823E-6 " pathEditMode="relative" rAng="0" ptsTypes="AA">
                      <p:cBhvr>
                        <p:cTn dur="950" fill="hold"/>
                        <p:tgtEl>
                          <p:spTgt spid="6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950"/>
                  </p:stCondLst>
                  <p:childTnLst>
                    <p:animScale>
                      <p:cBhvr>
                        <p:cTn dur="500" fill="hold"/>
                        <p:tgtEl>
                          <p:spTgt spid="6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750"/>
                  </p:stCondLst>
                  <p:childTnLst>
                    <p:animMotion origin="layout" path="M -0.01456 3.87653E-6 L 3.19632E-6 3.87653E-6 " pathEditMode="relative" rAng="0" ptsTypes="AA">
                      <p:cBhvr>
                        <p:cTn dur="950" fill="hold"/>
                        <p:tgtEl>
                          <p:spTgt spid="6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6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2050"/>
                  </p:stCondLst>
                  <p:childTnLst>
                    <p:animScale>
                      <p:cBhvr>
                        <p:cTn dur="500" fill="hold"/>
                        <p:tgtEl>
                          <p:spTgt spid="6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24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2919433"/>
          </a:xfrm>
          <a:noFill/>
        </p:spPr>
        <p:txBody>
          <a:bodyPr tIns="91440" bIns="91440" anchor="t" anchorCtr="0"/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0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82543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329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5614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8944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980429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92068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1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21440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82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42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fld id="{5AE4E380-03BE-6E48-9E85-36A00AC23E39}" type="datetimeFigureOut">
              <a:rPr lang="en-US" smtClean="0">
                <a:solidFill>
                  <a:srgbClr val="505050"/>
                </a:solidFill>
                <a:latin typeface="Segoe UI"/>
              </a:rPr>
              <a:pPr defTabSz="914367" fontAlgn="auto">
                <a:spcBef>
                  <a:spcPts val="0"/>
                </a:spcBef>
                <a:spcAft>
                  <a:spcPts val="0"/>
                </a:spcAft>
              </a:pPr>
              <a:t>12/15/2015</a:t>
            </a:fld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367" fontAlgn="auto">
              <a:spcBef>
                <a:spcPts val="0"/>
              </a:spcBef>
              <a:spcAft>
                <a:spcPts val="0"/>
              </a:spcAft>
            </a:pPr>
            <a:fld id="{38EE2AB6-723D-0541-AE72-5F9878E54F9E}" type="slidenum">
              <a:rPr lang="en-US" smtClean="0">
                <a:solidFill>
                  <a:srgbClr val="505050"/>
                </a:solidFill>
                <a:latin typeface="Segoe UI"/>
              </a:rPr>
              <a:pPr defTabSz="91436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669681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1137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97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79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8672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12/15/2015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241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1481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607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2515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0201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860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428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086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68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6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088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4309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2750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5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0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20647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17391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7160" y="1437071"/>
            <a:ext cx="5735895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42904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3753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6201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2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837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837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46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18715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5261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79181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74998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16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08382" y="1475741"/>
            <a:ext cx="5635406" cy="727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765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80"/>
            <a:ext cx="12192000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2270" y="474237"/>
            <a:ext cx="1775509" cy="3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8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235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/>
        </p:blipFill>
        <p:spPr>
          <a:xfrm>
            <a:off x="2" y="-7783"/>
            <a:ext cx="12221569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1" y="-7783"/>
            <a:ext cx="12106223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4" y="539682"/>
            <a:ext cx="5903019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79" spc="-98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3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879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8"/>
            <a:ext cx="1522405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9"/>
            <a:ext cx="8067813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60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8067761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067822" cy="2697988"/>
          </a:xfrm>
          <a:noFill/>
        </p:spPr>
        <p:txBody>
          <a:bodyPr tIns="91440" bIns="91440" anchor="t" anchorCtr="0"/>
          <a:lstStyle>
            <a:lvl1pPr>
              <a:defRPr sz="705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184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688332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3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209675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73382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4"/>
            <a:ext cx="11653523" cy="1796217"/>
          </a:xfrm>
          <a:noFill/>
        </p:spPr>
        <p:txBody>
          <a:bodyPr tIns="91440" bIns="91440" anchor="t" anchorCtr="0"/>
          <a:lstStyle>
            <a:lvl1pPr algn="l" defTabSz="9139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3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02932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2722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197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36" Type="http://schemas.openxmlformats.org/officeDocument/2006/relationships/image" Target="../media/image14.png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Relationship Id="rId35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F9386-879E-4B1E-A090-4E5EDF1E57B3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68E0F-A17B-4EF4-9B11-9B9831047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96" r:id="rId12"/>
    <p:sldLayoutId id="2147483872" r:id="rId13"/>
    <p:sldLayoutId id="21474839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9" r:id="rId15"/>
    <p:sldLayoutId id="2147483711" r:id="rId16"/>
    <p:sldLayoutId id="2147483834" r:id="rId17"/>
    <p:sldLayoutId id="2147483835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solidFill>
            <a:srgbClr val="68217A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187">
          <p15:clr>
            <a:srgbClr val="5ACBF0"/>
          </p15:clr>
        </p15:guide>
        <p15:guide id="6" pos="173">
          <p15:clr>
            <a:srgbClr val="5ACBF0"/>
          </p15:clr>
        </p15:guide>
        <p15:guide id="7" orient="horz" pos="763">
          <p15:clr>
            <a:srgbClr val="A4A3A4"/>
          </p15:clr>
        </p15:guide>
        <p15:guide id="8" orient="horz" pos="1339">
          <p15:clr>
            <a:srgbClr val="A4A3A4"/>
          </p15:clr>
        </p15:guide>
        <p15:guide id="9" orient="horz" pos="1915">
          <p15:clr>
            <a:srgbClr val="A4A3A4"/>
          </p15:clr>
        </p15:guide>
        <p15:guide id="10" orient="horz" pos="2491">
          <p15:clr>
            <a:srgbClr val="A4A3A4"/>
          </p15:clr>
        </p15:guide>
        <p15:guide id="11" orient="horz" pos="3067">
          <p15:clr>
            <a:srgbClr val="A4A3A4"/>
          </p15:clr>
        </p15:guide>
        <p15:guide id="12" orient="horz" pos="3643">
          <p15:clr>
            <a:srgbClr val="A4A3A4"/>
          </p15:clr>
        </p15:guide>
        <p15:guide id="13" orient="horz" pos="4219">
          <p15:clr>
            <a:srgbClr val="5ACBF0"/>
          </p15:clr>
        </p15:guide>
        <p15:guide id="14" pos="749">
          <p15:clr>
            <a:srgbClr val="A4A3A4"/>
          </p15:clr>
        </p15:guide>
        <p15:guide id="15" pos="1325">
          <p15:clr>
            <a:srgbClr val="A4A3A4"/>
          </p15:clr>
        </p15:guide>
        <p15:guide id="16" pos="1901">
          <p15:clr>
            <a:srgbClr val="A4A3A4"/>
          </p15:clr>
        </p15:guide>
        <p15:guide id="17" pos="2477">
          <p15:clr>
            <a:srgbClr val="A4A3A4"/>
          </p15:clr>
        </p15:guide>
        <p15:guide id="18" pos="3053">
          <p15:clr>
            <a:srgbClr val="A4A3A4"/>
          </p15:clr>
        </p15:guide>
        <p15:guide id="19" pos="3629">
          <p15:clr>
            <a:srgbClr val="A4A3A4"/>
          </p15:clr>
        </p15:guide>
        <p15:guide id="20" pos="4205">
          <p15:clr>
            <a:srgbClr val="A4A3A4"/>
          </p15:clr>
        </p15:guide>
        <p15:guide id="21" pos="4781">
          <p15:clr>
            <a:srgbClr val="A4A3A4"/>
          </p15:clr>
        </p15:guide>
        <p15:guide id="22" pos="5357">
          <p15:clr>
            <a:srgbClr val="A4A3A4"/>
          </p15:clr>
        </p15:guide>
        <p15:guide id="23" pos="5933">
          <p15:clr>
            <a:srgbClr val="A4A3A4"/>
          </p15:clr>
        </p15:guide>
        <p15:guide id="24" pos="6509">
          <p15:clr>
            <a:srgbClr val="A4A3A4"/>
          </p15:clr>
        </p15:guide>
        <p15:guide id="25" pos="7085">
          <p15:clr>
            <a:srgbClr val="A4A3A4"/>
          </p15:clr>
        </p15:guide>
        <p15:guide id="26" pos="766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7670-B59D-49D1-B2BC-D3EE824820C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CF477-E289-4665-A4BA-C39D2833E7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3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1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3" y="1906414"/>
            <a:ext cx="4214127" cy="4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18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</p:sldLayoutIdLst>
  <p:transition>
    <p:fade/>
  </p:transition>
  <p:txStyles>
    <p:titleStyle>
      <a:lvl1pPr algn="l" defTabSz="913917" rtl="0" eaLnBrk="1" latinLnBrk="0" hangingPunct="1">
        <a:lnSpc>
          <a:spcPct val="90000"/>
        </a:lnSpc>
        <a:spcBef>
          <a:spcPct val="0"/>
        </a:spcBef>
        <a:buNone/>
        <a:defRPr lang="en-US" sz="5291" b="0" kern="1200" cap="none" spc="-100" baseline="0" dirty="0" smtClean="0">
          <a:ln w="3175">
            <a:noFill/>
          </a:ln>
          <a:solidFill>
            <a:schemeClr val="bg1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5979" marR="0" indent="-335979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3919" kern="1200" spc="0" baseline="0">
          <a:solidFill>
            <a:schemeClr val="bg1">
              <a:lumMod val="75000"/>
            </a:schemeClr>
          </a:solidFill>
          <a:latin typeface="+mj-lt"/>
          <a:ea typeface="+mn-ea"/>
          <a:cs typeface="+mn-cs"/>
        </a:defRPr>
      </a:lvl1pPr>
      <a:lvl2pPr marL="572409" marR="0" indent="-236430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783953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1007939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1231924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3273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1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0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917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6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4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3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1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09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</p:sldLayoutIdLst>
  <p:transition>
    <p:fade/>
  </p:transition>
  <p:txStyles>
    <p:titleStyle>
      <a:lvl1pPr algn="l" defTabSz="913917" rtl="0" eaLnBrk="1" latinLnBrk="0" hangingPunct="1">
        <a:lnSpc>
          <a:spcPct val="90000"/>
        </a:lnSpc>
        <a:spcBef>
          <a:spcPct val="0"/>
        </a:spcBef>
        <a:buNone/>
        <a:defRPr lang="en-US" sz="5291" b="0" kern="1200" cap="none" spc="-100" baseline="0" dirty="0" smtClean="0">
          <a:ln w="3175">
            <a:noFill/>
          </a:ln>
          <a:solidFill>
            <a:schemeClr val="bg1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5979" marR="0" indent="-335979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3919" kern="1200" spc="0" baseline="0">
          <a:solidFill>
            <a:schemeClr val="bg1">
              <a:lumMod val="75000"/>
            </a:schemeClr>
          </a:solidFill>
          <a:latin typeface="+mj-lt"/>
          <a:ea typeface="+mn-ea"/>
          <a:cs typeface="+mn-cs"/>
        </a:defRPr>
      </a:lvl1pPr>
      <a:lvl2pPr marL="572409" marR="0" indent="-236430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783953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2352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3pPr>
      <a:lvl4pPr marL="1007939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4pPr>
      <a:lvl5pPr marL="1231924" marR="0" indent="-223987" algn="l" defTabSz="91391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6"/>
        </a:buBlip>
        <a:tabLst/>
        <a:defRPr sz="1960" kern="1200" spc="0" baseline="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5pPr>
      <a:lvl6pPr marL="2513273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1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0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6958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3917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6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4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3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1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7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5000">
                <a:schemeClr val="tx1"/>
              </a:gs>
              <a:gs pos="4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92515">
                <a:srgbClr val="262626"/>
              </a:gs>
              <a:gs pos="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.office.com/fabric" TargetMode="Externa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smJOMcY7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office/mt484317.aspx" TargetMode="External"/><Relationship Id="rId3" Type="http://schemas.openxmlformats.org/officeDocument/2006/relationships/hyperlink" Target="http://dev.office.com/codesamples#?filters=office%20add-ins" TargetMode="External"/><Relationship Id="rId7" Type="http://schemas.openxmlformats.org/officeDocument/2006/relationships/hyperlink" Target="https://msdn.microsoft.com/EN-US/library/office/mt450443.aspx" TargetMode="External"/><Relationship Id="rId2" Type="http://schemas.openxmlformats.org/officeDocument/2006/relationships/hyperlink" Target="http://dev.office.com/getting-started/addins" TargetMode="External"/><Relationship Id="rId1" Type="http://schemas.openxmlformats.org/officeDocument/2006/relationships/slideLayout" Target="../slideLayouts/slideLayout160.xml"/><Relationship Id="rId6" Type="http://schemas.openxmlformats.org/officeDocument/2006/relationships/hyperlink" Target="https://msdn.microsoft.com/en-us/library/office/jj220060.aspx" TargetMode="External"/><Relationship Id="rId5" Type="http://schemas.openxmlformats.org/officeDocument/2006/relationships/hyperlink" Target="http://dev.office.com/snack-videos" TargetMode="External"/><Relationship Id="rId4" Type="http://schemas.openxmlformats.org/officeDocument/2006/relationships/hyperlink" Target="http://dev.office.com/training#?filters=deep%20dive%20into%20the%20office%20365%20add-in%20mode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getting-started/addi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dn.microsoft.com/en-us/library/office/mt484317.aspx" TargetMode="External"/><Relationship Id="rId4" Type="http://schemas.openxmlformats.org/officeDocument/2006/relationships/hyperlink" Target="https://msdn.microsoft.com/EN-US/library/office/mt450443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office/mt267546.asp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office/mt590883.asp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sdn.microsoft.com/EN-US/library/office/mt590883.aspx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office/mt484317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552" y="290259"/>
            <a:ext cx="9144000" cy="550989"/>
          </a:xfrm>
        </p:spPr>
        <p:txBody>
          <a:bodyPr>
            <a:normAutofit fontScale="90000"/>
          </a:bodyPr>
          <a:lstStyle/>
          <a:p>
            <a:pPr algn="l" defTabSz="932742">
              <a:spcAft>
                <a:spcPts val="600"/>
              </a:spcAft>
            </a:pPr>
            <a: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Office Add-ins Best Practices and Guidelines</a:t>
            </a:r>
            <a:b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</a:br>
            <a:r>
              <a:rPr lang="en-US" sz="2400" dirty="0">
                <a:gradFill>
                  <a:gsLst>
                    <a:gs pos="6375">
                      <a:schemeClr val="bg1"/>
                    </a:gs>
                    <a:gs pos="17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Overview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74702" y="2125678"/>
            <a:ext cx="9143936" cy="1828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Office 365</a:t>
            </a:r>
            <a:b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702" y="4107876"/>
            <a:ext cx="2582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Dean Slawson</a:t>
            </a:r>
          </a:p>
        </p:txBody>
      </p:sp>
      <p:sp>
        <p:nvSpPr>
          <p:cNvPr id="114" name="Freeform 5"/>
          <p:cNvSpPr>
            <a:spLocks noChangeAspect="1" noEditPoints="1"/>
          </p:cNvSpPr>
          <p:nvPr/>
        </p:nvSpPr>
        <p:spPr bwMode="black">
          <a:xfrm>
            <a:off x="436563" y="6331556"/>
            <a:ext cx="1655718" cy="366107"/>
          </a:xfrm>
          <a:custGeom>
            <a:avLst/>
            <a:gdLst>
              <a:gd name="T0" fmla="*/ 477 w 1529"/>
              <a:gd name="T1" fmla="*/ 273 h 336"/>
              <a:gd name="T2" fmla="*/ 394 w 1529"/>
              <a:gd name="T3" fmla="*/ 115 h 336"/>
              <a:gd name="T4" fmla="*/ 561 w 1529"/>
              <a:gd name="T5" fmla="*/ 113 h 336"/>
              <a:gd name="T6" fmla="*/ 479 w 1529"/>
              <a:gd name="T7" fmla="*/ 85 h 336"/>
              <a:gd name="T8" fmla="*/ 416 w 1529"/>
              <a:gd name="T9" fmla="*/ 212 h 336"/>
              <a:gd name="T10" fmla="*/ 548 w 1529"/>
              <a:gd name="T11" fmla="*/ 169 h 336"/>
              <a:gd name="T12" fmla="*/ 635 w 1529"/>
              <a:gd name="T13" fmla="*/ 125 h 336"/>
              <a:gd name="T14" fmla="*/ 635 w 1529"/>
              <a:gd name="T15" fmla="*/ 269 h 336"/>
              <a:gd name="T16" fmla="*/ 587 w 1529"/>
              <a:gd name="T17" fmla="*/ 125 h 336"/>
              <a:gd name="T18" fmla="*/ 658 w 1529"/>
              <a:gd name="T19" fmla="*/ 53 h 336"/>
              <a:gd name="T20" fmla="*/ 739 w 1529"/>
              <a:gd name="T21" fmla="*/ 73 h 336"/>
              <a:gd name="T22" fmla="*/ 748 w 1529"/>
              <a:gd name="T23" fmla="*/ 145 h 336"/>
              <a:gd name="T24" fmla="*/ 691 w 1529"/>
              <a:gd name="T25" fmla="*/ 145 h 336"/>
              <a:gd name="T26" fmla="*/ 691 w 1529"/>
              <a:gd name="T27" fmla="*/ 102 h 336"/>
              <a:gd name="T28" fmla="*/ 754 w 1529"/>
              <a:gd name="T29" fmla="*/ 76 h 336"/>
              <a:gd name="T30" fmla="*/ 771 w 1529"/>
              <a:gd name="T31" fmla="*/ 85 h 336"/>
              <a:gd name="T32" fmla="*/ 792 w 1529"/>
              <a:gd name="T33" fmla="*/ 63 h 336"/>
              <a:gd name="T34" fmla="*/ 769 w 1529"/>
              <a:gd name="T35" fmla="*/ 125 h 336"/>
              <a:gd name="T36" fmla="*/ 885 w 1529"/>
              <a:gd name="T37" fmla="*/ 273 h 336"/>
              <a:gd name="T38" fmla="*/ 837 w 1529"/>
              <a:gd name="T39" fmla="*/ 143 h 336"/>
              <a:gd name="T40" fmla="*/ 890 w 1529"/>
              <a:gd name="T41" fmla="*/ 141 h 336"/>
              <a:gd name="T42" fmla="*/ 889 w 1529"/>
              <a:gd name="T43" fmla="*/ 253 h 336"/>
              <a:gd name="T44" fmla="*/ 964 w 1529"/>
              <a:gd name="T45" fmla="*/ 203 h 336"/>
              <a:gd name="T46" fmla="*/ 1056 w 1529"/>
              <a:gd name="T47" fmla="*/ 259 h 336"/>
              <a:gd name="T48" fmla="*/ 949 w 1529"/>
              <a:gd name="T49" fmla="*/ 159 h 336"/>
              <a:gd name="T50" fmla="*/ 1066 w 1529"/>
              <a:gd name="T51" fmla="*/ 191 h 336"/>
              <a:gd name="T52" fmla="*/ 1006 w 1529"/>
              <a:gd name="T53" fmla="*/ 141 h 336"/>
              <a:gd name="T54" fmla="*/ 1241 w 1529"/>
              <a:gd name="T55" fmla="*/ 212 h 336"/>
              <a:gd name="T56" fmla="*/ 1125 w 1529"/>
              <a:gd name="T57" fmla="*/ 237 h 336"/>
              <a:gd name="T58" fmla="*/ 1161 w 1529"/>
              <a:gd name="T59" fmla="*/ 175 h 336"/>
              <a:gd name="T60" fmla="*/ 1210 w 1529"/>
              <a:gd name="T61" fmla="*/ 118 h 336"/>
              <a:gd name="T62" fmla="*/ 1178 w 1529"/>
              <a:gd name="T63" fmla="*/ 64 h 336"/>
              <a:gd name="T64" fmla="*/ 1194 w 1529"/>
              <a:gd name="T65" fmla="*/ 164 h 336"/>
              <a:gd name="T66" fmla="*/ 1385 w 1529"/>
              <a:gd name="T67" fmla="*/ 240 h 336"/>
              <a:gd name="T68" fmla="*/ 1265 w 1529"/>
              <a:gd name="T69" fmla="*/ 181 h 336"/>
              <a:gd name="T70" fmla="*/ 1381 w 1529"/>
              <a:gd name="T71" fmla="*/ 70 h 336"/>
              <a:gd name="T72" fmla="*/ 1289 w 1529"/>
              <a:gd name="T73" fmla="*/ 172 h 336"/>
              <a:gd name="T74" fmla="*/ 1393 w 1529"/>
              <a:gd name="T75" fmla="*/ 205 h 336"/>
              <a:gd name="T76" fmla="*/ 1302 w 1529"/>
              <a:gd name="T77" fmla="*/ 175 h 336"/>
              <a:gd name="T78" fmla="*/ 1359 w 1529"/>
              <a:gd name="T79" fmla="*/ 241 h 336"/>
              <a:gd name="T80" fmla="*/ 1457 w 1529"/>
              <a:gd name="T81" fmla="*/ 273 h 336"/>
              <a:gd name="T82" fmla="*/ 1492 w 1529"/>
              <a:gd name="T83" fmla="*/ 241 h 336"/>
              <a:gd name="T84" fmla="*/ 1419 w 1529"/>
              <a:gd name="T85" fmla="*/ 169 h 336"/>
              <a:gd name="T86" fmla="*/ 1446 w 1529"/>
              <a:gd name="T87" fmla="*/ 88 h 336"/>
              <a:gd name="T88" fmla="*/ 1529 w 1529"/>
              <a:gd name="T89" fmla="*/ 208 h 336"/>
              <a:gd name="T90" fmla="*/ 180 w 1529"/>
              <a:gd name="T91" fmla="*/ 0 h 336"/>
              <a:gd name="T92" fmla="*/ 61 w 1529"/>
              <a:gd name="T93" fmla="*/ 246 h 336"/>
              <a:gd name="T94" fmla="*/ 0 w 1529"/>
              <a:gd name="T95" fmla="*/ 270 h 336"/>
              <a:gd name="T96" fmla="*/ 281 w 1529"/>
              <a:gd name="T97" fmla="*/ 30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29" h="336">
                <a:moveTo>
                  <a:pt x="573" y="166"/>
                </a:moveTo>
                <a:cubicBezTo>
                  <a:pt x="573" y="187"/>
                  <a:pt x="569" y="206"/>
                  <a:pt x="561" y="222"/>
                </a:cubicBezTo>
                <a:cubicBezTo>
                  <a:pt x="553" y="239"/>
                  <a:pt x="542" y="251"/>
                  <a:pt x="528" y="260"/>
                </a:cubicBezTo>
                <a:cubicBezTo>
                  <a:pt x="513" y="268"/>
                  <a:pt x="496" y="273"/>
                  <a:pt x="477" y="273"/>
                </a:cubicBezTo>
                <a:cubicBezTo>
                  <a:pt x="458" y="273"/>
                  <a:pt x="442" y="269"/>
                  <a:pt x="428" y="260"/>
                </a:cubicBezTo>
                <a:cubicBezTo>
                  <a:pt x="413" y="252"/>
                  <a:pt x="402" y="240"/>
                  <a:pt x="394" y="224"/>
                </a:cubicBezTo>
                <a:cubicBezTo>
                  <a:pt x="386" y="208"/>
                  <a:pt x="382" y="191"/>
                  <a:pt x="382" y="171"/>
                </a:cubicBezTo>
                <a:cubicBezTo>
                  <a:pt x="382" y="150"/>
                  <a:pt x="386" y="131"/>
                  <a:pt x="394" y="115"/>
                </a:cubicBezTo>
                <a:cubicBezTo>
                  <a:pt x="402" y="98"/>
                  <a:pt x="414" y="86"/>
                  <a:pt x="429" y="77"/>
                </a:cubicBezTo>
                <a:cubicBezTo>
                  <a:pt x="444" y="69"/>
                  <a:pt x="461" y="64"/>
                  <a:pt x="480" y="64"/>
                </a:cubicBezTo>
                <a:cubicBezTo>
                  <a:pt x="498" y="64"/>
                  <a:pt x="514" y="68"/>
                  <a:pt x="529" y="77"/>
                </a:cubicBezTo>
                <a:cubicBezTo>
                  <a:pt x="543" y="86"/>
                  <a:pt x="554" y="98"/>
                  <a:pt x="561" y="113"/>
                </a:cubicBezTo>
                <a:cubicBezTo>
                  <a:pt x="569" y="128"/>
                  <a:pt x="573" y="146"/>
                  <a:pt x="573" y="166"/>
                </a:cubicBezTo>
                <a:close/>
                <a:moveTo>
                  <a:pt x="548" y="169"/>
                </a:moveTo>
                <a:cubicBezTo>
                  <a:pt x="548" y="143"/>
                  <a:pt x="542" y="122"/>
                  <a:pt x="530" y="108"/>
                </a:cubicBezTo>
                <a:cubicBezTo>
                  <a:pt x="518" y="93"/>
                  <a:pt x="500" y="85"/>
                  <a:pt x="479" y="85"/>
                </a:cubicBezTo>
                <a:cubicBezTo>
                  <a:pt x="465" y="85"/>
                  <a:pt x="452" y="89"/>
                  <a:pt x="441" y="96"/>
                </a:cubicBezTo>
                <a:cubicBezTo>
                  <a:pt x="431" y="103"/>
                  <a:pt x="422" y="113"/>
                  <a:pt x="416" y="126"/>
                </a:cubicBezTo>
                <a:cubicBezTo>
                  <a:pt x="410" y="139"/>
                  <a:pt x="407" y="153"/>
                  <a:pt x="407" y="169"/>
                </a:cubicBezTo>
                <a:cubicBezTo>
                  <a:pt x="407" y="185"/>
                  <a:pt x="410" y="199"/>
                  <a:pt x="416" y="212"/>
                </a:cubicBezTo>
                <a:cubicBezTo>
                  <a:pt x="422" y="224"/>
                  <a:pt x="430" y="234"/>
                  <a:pt x="440" y="241"/>
                </a:cubicBezTo>
                <a:cubicBezTo>
                  <a:pt x="451" y="248"/>
                  <a:pt x="463" y="251"/>
                  <a:pt x="477" y="251"/>
                </a:cubicBezTo>
                <a:cubicBezTo>
                  <a:pt x="499" y="251"/>
                  <a:pt x="517" y="244"/>
                  <a:pt x="529" y="229"/>
                </a:cubicBezTo>
                <a:cubicBezTo>
                  <a:pt x="542" y="215"/>
                  <a:pt x="548" y="195"/>
                  <a:pt x="548" y="169"/>
                </a:cubicBezTo>
                <a:close/>
                <a:moveTo>
                  <a:pt x="674" y="76"/>
                </a:moveTo>
                <a:cubicBezTo>
                  <a:pt x="670" y="74"/>
                  <a:pt x="665" y="73"/>
                  <a:pt x="659" y="73"/>
                </a:cubicBezTo>
                <a:cubicBezTo>
                  <a:pt x="643" y="73"/>
                  <a:pt x="635" y="83"/>
                  <a:pt x="635" y="103"/>
                </a:cubicBezTo>
                <a:cubicBezTo>
                  <a:pt x="635" y="125"/>
                  <a:pt x="635" y="125"/>
                  <a:pt x="635" y="125"/>
                </a:cubicBezTo>
                <a:cubicBezTo>
                  <a:pt x="669" y="125"/>
                  <a:pt x="669" y="125"/>
                  <a:pt x="669" y="125"/>
                </a:cubicBezTo>
                <a:cubicBezTo>
                  <a:pt x="669" y="145"/>
                  <a:pt x="669" y="145"/>
                  <a:pt x="669" y="145"/>
                </a:cubicBezTo>
                <a:cubicBezTo>
                  <a:pt x="635" y="145"/>
                  <a:pt x="635" y="145"/>
                  <a:pt x="635" y="145"/>
                </a:cubicBezTo>
                <a:cubicBezTo>
                  <a:pt x="635" y="269"/>
                  <a:pt x="635" y="269"/>
                  <a:pt x="635" y="269"/>
                </a:cubicBezTo>
                <a:cubicBezTo>
                  <a:pt x="612" y="269"/>
                  <a:pt x="612" y="269"/>
                  <a:pt x="612" y="269"/>
                </a:cubicBezTo>
                <a:cubicBezTo>
                  <a:pt x="612" y="145"/>
                  <a:pt x="612" y="145"/>
                  <a:pt x="612" y="145"/>
                </a:cubicBezTo>
                <a:cubicBezTo>
                  <a:pt x="587" y="145"/>
                  <a:pt x="587" y="145"/>
                  <a:pt x="587" y="145"/>
                </a:cubicBezTo>
                <a:cubicBezTo>
                  <a:pt x="587" y="125"/>
                  <a:pt x="587" y="125"/>
                  <a:pt x="587" y="125"/>
                </a:cubicBezTo>
                <a:cubicBezTo>
                  <a:pt x="612" y="125"/>
                  <a:pt x="612" y="125"/>
                  <a:pt x="612" y="125"/>
                </a:cubicBezTo>
                <a:cubicBezTo>
                  <a:pt x="612" y="102"/>
                  <a:pt x="612" y="102"/>
                  <a:pt x="612" y="102"/>
                </a:cubicBezTo>
                <a:cubicBezTo>
                  <a:pt x="612" y="87"/>
                  <a:pt x="616" y="75"/>
                  <a:pt x="625" y="66"/>
                </a:cubicBezTo>
                <a:cubicBezTo>
                  <a:pt x="633" y="57"/>
                  <a:pt x="644" y="53"/>
                  <a:pt x="658" y="53"/>
                </a:cubicBezTo>
                <a:cubicBezTo>
                  <a:pt x="665" y="53"/>
                  <a:pt x="670" y="54"/>
                  <a:pt x="674" y="55"/>
                </a:cubicBezTo>
                <a:lnTo>
                  <a:pt x="674" y="76"/>
                </a:lnTo>
                <a:close/>
                <a:moveTo>
                  <a:pt x="754" y="76"/>
                </a:moveTo>
                <a:cubicBezTo>
                  <a:pt x="749" y="74"/>
                  <a:pt x="744" y="73"/>
                  <a:pt x="739" y="73"/>
                </a:cubicBezTo>
                <a:cubicBezTo>
                  <a:pt x="722" y="73"/>
                  <a:pt x="714" y="83"/>
                  <a:pt x="714" y="103"/>
                </a:cubicBezTo>
                <a:cubicBezTo>
                  <a:pt x="714" y="125"/>
                  <a:pt x="714" y="125"/>
                  <a:pt x="714" y="125"/>
                </a:cubicBezTo>
                <a:cubicBezTo>
                  <a:pt x="748" y="125"/>
                  <a:pt x="748" y="125"/>
                  <a:pt x="748" y="125"/>
                </a:cubicBezTo>
                <a:cubicBezTo>
                  <a:pt x="748" y="145"/>
                  <a:pt x="748" y="145"/>
                  <a:pt x="748" y="145"/>
                </a:cubicBezTo>
                <a:cubicBezTo>
                  <a:pt x="714" y="145"/>
                  <a:pt x="714" y="145"/>
                  <a:pt x="714" y="145"/>
                </a:cubicBezTo>
                <a:cubicBezTo>
                  <a:pt x="714" y="269"/>
                  <a:pt x="714" y="269"/>
                  <a:pt x="714" y="269"/>
                </a:cubicBezTo>
                <a:cubicBezTo>
                  <a:pt x="691" y="269"/>
                  <a:pt x="691" y="269"/>
                  <a:pt x="691" y="269"/>
                </a:cubicBezTo>
                <a:cubicBezTo>
                  <a:pt x="691" y="145"/>
                  <a:pt x="691" y="145"/>
                  <a:pt x="691" y="145"/>
                </a:cubicBezTo>
                <a:cubicBezTo>
                  <a:pt x="667" y="145"/>
                  <a:pt x="667" y="145"/>
                  <a:pt x="667" y="145"/>
                </a:cubicBezTo>
                <a:cubicBezTo>
                  <a:pt x="667" y="125"/>
                  <a:pt x="667" y="125"/>
                  <a:pt x="667" y="125"/>
                </a:cubicBezTo>
                <a:cubicBezTo>
                  <a:pt x="691" y="125"/>
                  <a:pt x="691" y="125"/>
                  <a:pt x="691" y="125"/>
                </a:cubicBezTo>
                <a:cubicBezTo>
                  <a:pt x="691" y="102"/>
                  <a:pt x="691" y="102"/>
                  <a:pt x="691" y="102"/>
                </a:cubicBezTo>
                <a:cubicBezTo>
                  <a:pt x="691" y="87"/>
                  <a:pt x="696" y="75"/>
                  <a:pt x="704" y="66"/>
                </a:cubicBezTo>
                <a:cubicBezTo>
                  <a:pt x="713" y="57"/>
                  <a:pt x="724" y="53"/>
                  <a:pt x="737" y="53"/>
                </a:cubicBezTo>
                <a:cubicBezTo>
                  <a:pt x="744" y="53"/>
                  <a:pt x="750" y="54"/>
                  <a:pt x="754" y="55"/>
                </a:cubicBezTo>
                <a:lnTo>
                  <a:pt x="754" y="76"/>
                </a:lnTo>
                <a:close/>
                <a:moveTo>
                  <a:pt x="796" y="74"/>
                </a:moveTo>
                <a:cubicBezTo>
                  <a:pt x="796" y="78"/>
                  <a:pt x="795" y="82"/>
                  <a:pt x="792" y="84"/>
                </a:cubicBezTo>
                <a:cubicBezTo>
                  <a:pt x="789" y="87"/>
                  <a:pt x="785" y="89"/>
                  <a:pt x="781" y="89"/>
                </a:cubicBezTo>
                <a:cubicBezTo>
                  <a:pt x="777" y="89"/>
                  <a:pt x="773" y="87"/>
                  <a:pt x="771" y="85"/>
                </a:cubicBezTo>
                <a:cubicBezTo>
                  <a:pt x="768" y="82"/>
                  <a:pt x="766" y="78"/>
                  <a:pt x="766" y="74"/>
                </a:cubicBezTo>
                <a:cubicBezTo>
                  <a:pt x="766" y="70"/>
                  <a:pt x="768" y="66"/>
                  <a:pt x="770" y="63"/>
                </a:cubicBezTo>
                <a:cubicBezTo>
                  <a:pt x="773" y="60"/>
                  <a:pt x="777" y="59"/>
                  <a:pt x="781" y="59"/>
                </a:cubicBezTo>
                <a:cubicBezTo>
                  <a:pt x="786" y="59"/>
                  <a:pt x="789" y="60"/>
                  <a:pt x="792" y="63"/>
                </a:cubicBezTo>
                <a:cubicBezTo>
                  <a:pt x="795" y="66"/>
                  <a:pt x="796" y="70"/>
                  <a:pt x="796" y="74"/>
                </a:cubicBezTo>
                <a:close/>
                <a:moveTo>
                  <a:pt x="792" y="269"/>
                </a:moveTo>
                <a:cubicBezTo>
                  <a:pt x="769" y="269"/>
                  <a:pt x="769" y="269"/>
                  <a:pt x="769" y="269"/>
                </a:cubicBezTo>
                <a:cubicBezTo>
                  <a:pt x="769" y="125"/>
                  <a:pt x="769" y="125"/>
                  <a:pt x="769" y="125"/>
                </a:cubicBezTo>
                <a:cubicBezTo>
                  <a:pt x="792" y="125"/>
                  <a:pt x="792" y="125"/>
                  <a:pt x="792" y="125"/>
                </a:cubicBezTo>
                <a:lnTo>
                  <a:pt x="792" y="269"/>
                </a:lnTo>
                <a:close/>
                <a:moveTo>
                  <a:pt x="924" y="263"/>
                </a:moveTo>
                <a:cubicBezTo>
                  <a:pt x="913" y="269"/>
                  <a:pt x="900" y="273"/>
                  <a:pt x="885" y="273"/>
                </a:cubicBezTo>
                <a:cubicBezTo>
                  <a:pt x="871" y="273"/>
                  <a:pt x="860" y="270"/>
                  <a:pt x="849" y="264"/>
                </a:cubicBezTo>
                <a:cubicBezTo>
                  <a:pt x="839" y="258"/>
                  <a:pt x="831" y="249"/>
                  <a:pt x="825" y="238"/>
                </a:cubicBezTo>
                <a:cubicBezTo>
                  <a:pt x="819" y="227"/>
                  <a:pt x="816" y="215"/>
                  <a:pt x="816" y="201"/>
                </a:cubicBezTo>
                <a:cubicBezTo>
                  <a:pt x="816" y="177"/>
                  <a:pt x="823" y="158"/>
                  <a:pt x="837" y="143"/>
                </a:cubicBezTo>
                <a:cubicBezTo>
                  <a:pt x="850" y="129"/>
                  <a:pt x="868" y="122"/>
                  <a:pt x="891" y="122"/>
                </a:cubicBezTo>
                <a:cubicBezTo>
                  <a:pt x="904" y="122"/>
                  <a:pt x="915" y="124"/>
                  <a:pt x="924" y="129"/>
                </a:cubicBezTo>
                <a:cubicBezTo>
                  <a:pt x="924" y="153"/>
                  <a:pt x="924" y="153"/>
                  <a:pt x="924" y="153"/>
                </a:cubicBezTo>
                <a:cubicBezTo>
                  <a:pt x="914" y="145"/>
                  <a:pt x="902" y="141"/>
                  <a:pt x="890" y="141"/>
                </a:cubicBezTo>
                <a:cubicBezTo>
                  <a:pt x="875" y="141"/>
                  <a:pt x="863" y="147"/>
                  <a:pt x="854" y="157"/>
                </a:cubicBezTo>
                <a:cubicBezTo>
                  <a:pt x="844" y="168"/>
                  <a:pt x="840" y="182"/>
                  <a:pt x="840" y="199"/>
                </a:cubicBezTo>
                <a:cubicBezTo>
                  <a:pt x="840" y="215"/>
                  <a:pt x="844" y="229"/>
                  <a:pt x="853" y="238"/>
                </a:cubicBezTo>
                <a:cubicBezTo>
                  <a:pt x="862" y="248"/>
                  <a:pt x="874" y="253"/>
                  <a:pt x="889" y="253"/>
                </a:cubicBezTo>
                <a:cubicBezTo>
                  <a:pt x="901" y="253"/>
                  <a:pt x="913" y="249"/>
                  <a:pt x="924" y="241"/>
                </a:cubicBezTo>
                <a:lnTo>
                  <a:pt x="924" y="263"/>
                </a:lnTo>
                <a:close/>
                <a:moveTo>
                  <a:pt x="1066" y="203"/>
                </a:moveTo>
                <a:cubicBezTo>
                  <a:pt x="964" y="203"/>
                  <a:pt x="964" y="203"/>
                  <a:pt x="964" y="203"/>
                </a:cubicBezTo>
                <a:cubicBezTo>
                  <a:pt x="965" y="219"/>
                  <a:pt x="969" y="232"/>
                  <a:pt x="977" y="240"/>
                </a:cubicBezTo>
                <a:cubicBezTo>
                  <a:pt x="985" y="249"/>
                  <a:pt x="997" y="253"/>
                  <a:pt x="1011" y="253"/>
                </a:cubicBezTo>
                <a:cubicBezTo>
                  <a:pt x="1027" y="253"/>
                  <a:pt x="1042" y="248"/>
                  <a:pt x="1056" y="237"/>
                </a:cubicBezTo>
                <a:cubicBezTo>
                  <a:pt x="1056" y="259"/>
                  <a:pt x="1056" y="259"/>
                  <a:pt x="1056" y="259"/>
                </a:cubicBezTo>
                <a:cubicBezTo>
                  <a:pt x="1043" y="268"/>
                  <a:pt x="1026" y="273"/>
                  <a:pt x="1006" y="273"/>
                </a:cubicBezTo>
                <a:cubicBezTo>
                  <a:pt x="985" y="273"/>
                  <a:pt x="969" y="266"/>
                  <a:pt x="958" y="253"/>
                </a:cubicBezTo>
                <a:cubicBezTo>
                  <a:pt x="946" y="240"/>
                  <a:pt x="940" y="221"/>
                  <a:pt x="940" y="198"/>
                </a:cubicBezTo>
                <a:cubicBezTo>
                  <a:pt x="940" y="184"/>
                  <a:pt x="943" y="171"/>
                  <a:pt x="949" y="159"/>
                </a:cubicBezTo>
                <a:cubicBezTo>
                  <a:pt x="955" y="147"/>
                  <a:pt x="963" y="138"/>
                  <a:pt x="973" y="131"/>
                </a:cubicBezTo>
                <a:cubicBezTo>
                  <a:pt x="983" y="125"/>
                  <a:pt x="994" y="122"/>
                  <a:pt x="1006" y="122"/>
                </a:cubicBezTo>
                <a:cubicBezTo>
                  <a:pt x="1025" y="122"/>
                  <a:pt x="1040" y="128"/>
                  <a:pt x="1050" y="140"/>
                </a:cubicBezTo>
                <a:cubicBezTo>
                  <a:pt x="1061" y="152"/>
                  <a:pt x="1066" y="169"/>
                  <a:pt x="1066" y="191"/>
                </a:cubicBezTo>
                <a:lnTo>
                  <a:pt x="1066" y="203"/>
                </a:lnTo>
                <a:close/>
                <a:moveTo>
                  <a:pt x="1042" y="183"/>
                </a:moveTo>
                <a:cubicBezTo>
                  <a:pt x="1042" y="170"/>
                  <a:pt x="1039" y="160"/>
                  <a:pt x="1033" y="152"/>
                </a:cubicBezTo>
                <a:cubicBezTo>
                  <a:pt x="1026" y="145"/>
                  <a:pt x="1018" y="141"/>
                  <a:pt x="1006" y="141"/>
                </a:cubicBezTo>
                <a:cubicBezTo>
                  <a:pt x="996" y="141"/>
                  <a:pt x="986" y="145"/>
                  <a:pt x="979" y="153"/>
                </a:cubicBezTo>
                <a:cubicBezTo>
                  <a:pt x="971" y="161"/>
                  <a:pt x="966" y="171"/>
                  <a:pt x="964" y="183"/>
                </a:cubicBezTo>
                <a:lnTo>
                  <a:pt x="1042" y="183"/>
                </a:lnTo>
                <a:close/>
                <a:moveTo>
                  <a:pt x="1241" y="212"/>
                </a:moveTo>
                <a:cubicBezTo>
                  <a:pt x="1241" y="230"/>
                  <a:pt x="1235" y="245"/>
                  <a:pt x="1222" y="256"/>
                </a:cubicBezTo>
                <a:cubicBezTo>
                  <a:pt x="1209" y="267"/>
                  <a:pt x="1192" y="273"/>
                  <a:pt x="1170" y="273"/>
                </a:cubicBezTo>
                <a:cubicBezTo>
                  <a:pt x="1151" y="273"/>
                  <a:pt x="1136" y="269"/>
                  <a:pt x="1125" y="262"/>
                </a:cubicBezTo>
                <a:cubicBezTo>
                  <a:pt x="1125" y="237"/>
                  <a:pt x="1125" y="237"/>
                  <a:pt x="1125" y="237"/>
                </a:cubicBezTo>
                <a:cubicBezTo>
                  <a:pt x="1138" y="248"/>
                  <a:pt x="1154" y="253"/>
                  <a:pt x="1171" y="253"/>
                </a:cubicBezTo>
                <a:cubicBezTo>
                  <a:pt x="1185" y="253"/>
                  <a:pt x="1197" y="250"/>
                  <a:pt x="1205" y="243"/>
                </a:cubicBezTo>
                <a:cubicBezTo>
                  <a:pt x="1213" y="236"/>
                  <a:pt x="1218" y="226"/>
                  <a:pt x="1218" y="214"/>
                </a:cubicBezTo>
                <a:cubicBezTo>
                  <a:pt x="1218" y="188"/>
                  <a:pt x="1199" y="175"/>
                  <a:pt x="1161" y="175"/>
                </a:cubicBezTo>
                <a:cubicBezTo>
                  <a:pt x="1145" y="175"/>
                  <a:pt x="1145" y="175"/>
                  <a:pt x="1145" y="175"/>
                </a:cubicBezTo>
                <a:cubicBezTo>
                  <a:pt x="1145" y="155"/>
                  <a:pt x="1145" y="155"/>
                  <a:pt x="1145" y="155"/>
                </a:cubicBezTo>
                <a:cubicBezTo>
                  <a:pt x="1161" y="155"/>
                  <a:pt x="1161" y="155"/>
                  <a:pt x="1161" y="155"/>
                </a:cubicBezTo>
                <a:cubicBezTo>
                  <a:pt x="1194" y="155"/>
                  <a:pt x="1210" y="143"/>
                  <a:pt x="1210" y="118"/>
                </a:cubicBezTo>
                <a:cubicBezTo>
                  <a:pt x="1210" y="95"/>
                  <a:pt x="1198" y="84"/>
                  <a:pt x="1172" y="84"/>
                </a:cubicBezTo>
                <a:cubicBezTo>
                  <a:pt x="1158" y="84"/>
                  <a:pt x="1145" y="89"/>
                  <a:pt x="1132" y="98"/>
                </a:cubicBezTo>
                <a:cubicBezTo>
                  <a:pt x="1132" y="76"/>
                  <a:pt x="1132" y="76"/>
                  <a:pt x="1132" y="76"/>
                </a:cubicBezTo>
                <a:cubicBezTo>
                  <a:pt x="1145" y="68"/>
                  <a:pt x="1160" y="64"/>
                  <a:pt x="1178" y="64"/>
                </a:cubicBezTo>
                <a:cubicBezTo>
                  <a:pt x="1195" y="64"/>
                  <a:pt x="1208" y="69"/>
                  <a:pt x="1219" y="78"/>
                </a:cubicBezTo>
                <a:cubicBezTo>
                  <a:pt x="1229" y="86"/>
                  <a:pt x="1234" y="98"/>
                  <a:pt x="1234" y="112"/>
                </a:cubicBezTo>
                <a:cubicBezTo>
                  <a:pt x="1234" y="139"/>
                  <a:pt x="1221" y="156"/>
                  <a:pt x="1194" y="163"/>
                </a:cubicBezTo>
                <a:cubicBezTo>
                  <a:pt x="1194" y="164"/>
                  <a:pt x="1194" y="164"/>
                  <a:pt x="1194" y="164"/>
                </a:cubicBezTo>
                <a:cubicBezTo>
                  <a:pt x="1208" y="166"/>
                  <a:pt x="1219" y="171"/>
                  <a:pt x="1228" y="180"/>
                </a:cubicBezTo>
                <a:cubicBezTo>
                  <a:pt x="1237" y="188"/>
                  <a:pt x="1241" y="199"/>
                  <a:pt x="1241" y="212"/>
                </a:cubicBezTo>
                <a:close/>
                <a:moveTo>
                  <a:pt x="1393" y="205"/>
                </a:moveTo>
                <a:cubicBezTo>
                  <a:pt x="1393" y="218"/>
                  <a:pt x="1390" y="230"/>
                  <a:pt x="1385" y="240"/>
                </a:cubicBezTo>
                <a:cubicBezTo>
                  <a:pt x="1379" y="250"/>
                  <a:pt x="1372" y="258"/>
                  <a:pt x="1362" y="264"/>
                </a:cubicBezTo>
                <a:cubicBezTo>
                  <a:pt x="1352" y="270"/>
                  <a:pt x="1342" y="273"/>
                  <a:pt x="1330" y="273"/>
                </a:cubicBezTo>
                <a:cubicBezTo>
                  <a:pt x="1309" y="273"/>
                  <a:pt x="1294" y="265"/>
                  <a:pt x="1282" y="248"/>
                </a:cubicBezTo>
                <a:cubicBezTo>
                  <a:pt x="1271" y="232"/>
                  <a:pt x="1265" y="210"/>
                  <a:pt x="1265" y="181"/>
                </a:cubicBezTo>
                <a:cubicBezTo>
                  <a:pt x="1265" y="157"/>
                  <a:pt x="1268" y="137"/>
                  <a:pt x="1275" y="119"/>
                </a:cubicBezTo>
                <a:cubicBezTo>
                  <a:pt x="1282" y="102"/>
                  <a:pt x="1292" y="88"/>
                  <a:pt x="1304" y="79"/>
                </a:cubicBezTo>
                <a:cubicBezTo>
                  <a:pt x="1316" y="69"/>
                  <a:pt x="1331" y="64"/>
                  <a:pt x="1347" y="64"/>
                </a:cubicBezTo>
                <a:cubicBezTo>
                  <a:pt x="1361" y="64"/>
                  <a:pt x="1372" y="66"/>
                  <a:pt x="1381" y="70"/>
                </a:cubicBezTo>
                <a:cubicBezTo>
                  <a:pt x="1381" y="92"/>
                  <a:pt x="1381" y="92"/>
                  <a:pt x="1381" y="92"/>
                </a:cubicBezTo>
                <a:cubicBezTo>
                  <a:pt x="1370" y="86"/>
                  <a:pt x="1359" y="84"/>
                  <a:pt x="1348" y="84"/>
                </a:cubicBezTo>
                <a:cubicBezTo>
                  <a:pt x="1330" y="84"/>
                  <a:pt x="1316" y="92"/>
                  <a:pt x="1305" y="108"/>
                </a:cubicBezTo>
                <a:cubicBezTo>
                  <a:pt x="1294" y="124"/>
                  <a:pt x="1289" y="145"/>
                  <a:pt x="1289" y="172"/>
                </a:cubicBezTo>
                <a:cubicBezTo>
                  <a:pt x="1289" y="172"/>
                  <a:pt x="1289" y="172"/>
                  <a:pt x="1289" y="172"/>
                </a:cubicBezTo>
                <a:cubicBezTo>
                  <a:pt x="1299" y="153"/>
                  <a:pt x="1314" y="143"/>
                  <a:pt x="1335" y="143"/>
                </a:cubicBezTo>
                <a:cubicBezTo>
                  <a:pt x="1353" y="143"/>
                  <a:pt x="1367" y="149"/>
                  <a:pt x="1377" y="160"/>
                </a:cubicBezTo>
                <a:cubicBezTo>
                  <a:pt x="1388" y="172"/>
                  <a:pt x="1393" y="187"/>
                  <a:pt x="1393" y="205"/>
                </a:cubicBezTo>
                <a:close/>
                <a:moveTo>
                  <a:pt x="1369" y="208"/>
                </a:moveTo>
                <a:cubicBezTo>
                  <a:pt x="1369" y="194"/>
                  <a:pt x="1366" y="183"/>
                  <a:pt x="1359" y="175"/>
                </a:cubicBezTo>
                <a:cubicBezTo>
                  <a:pt x="1352" y="167"/>
                  <a:pt x="1343" y="163"/>
                  <a:pt x="1330" y="163"/>
                </a:cubicBezTo>
                <a:cubicBezTo>
                  <a:pt x="1319" y="163"/>
                  <a:pt x="1309" y="167"/>
                  <a:pt x="1302" y="175"/>
                </a:cubicBezTo>
                <a:cubicBezTo>
                  <a:pt x="1294" y="182"/>
                  <a:pt x="1290" y="192"/>
                  <a:pt x="1290" y="203"/>
                </a:cubicBezTo>
                <a:cubicBezTo>
                  <a:pt x="1290" y="217"/>
                  <a:pt x="1294" y="229"/>
                  <a:pt x="1302" y="239"/>
                </a:cubicBezTo>
                <a:cubicBezTo>
                  <a:pt x="1309" y="248"/>
                  <a:pt x="1319" y="253"/>
                  <a:pt x="1331" y="253"/>
                </a:cubicBezTo>
                <a:cubicBezTo>
                  <a:pt x="1342" y="253"/>
                  <a:pt x="1351" y="249"/>
                  <a:pt x="1359" y="241"/>
                </a:cubicBezTo>
                <a:cubicBezTo>
                  <a:pt x="1366" y="232"/>
                  <a:pt x="1369" y="222"/>
                  <a:pt x="1369" y="208"/>
                </a:cubicBezTo>
                <a:close/>
                <a:moveTo>
                  <a:pt x="1529" y="208"/>
                </a:moveTo>
                <a:cubicBezTo>
                  <a:pt x="1529" y="227"/>
                  <a:pt x="1522" y="243"/>
                  <a:pt x="1509" y="255"/>
                </a:cubicBezTo>
                <a:cubicBezTo>
                  <a:pt x="1496" y="267"/>
                  <a:pt x="1479" y="273"/>
                  <a:pt x="1457" y="273"/>
                </a:cubicBezTo>
                <a:cubicBezTo>
                  <a:pt x="1439" y="273"/>
                  <a:pt x="1425" y="270"/>
                  <a:pt x="1416" y="264"/>
                </a:cubicBezTo>
                <a:cubicBezTo>
                  <a:pt x="1416" y="240"/>
                  <a:pt x="1416" y="240"/>
                  <a:pt x="1416" y="240"/>
                </a:cubicBezTo>
                <a:cubicBezTo>
                  <a:pt x="1429" y="249"/>
                  <a:pt x="1443" y="253"/>
                  <a:pt x="1458" y="253"/>
                </a:cubicBezTo>
                <a:cubicBezTo>
                  <a:pt x="1472" y="253"/>
                  <a:pt x="1483" y="249"/>
                  <a:pt x="1492" y="241"/>
                </a:cubicBezTo>
                <a:cubicBezTo>
                  <a:pt x="1501" y="233"/>
                  <a:pt x="1505" y="222"/>
                  <a:pt x="1505" y="209"/>
                </a:cubicBezTo>
                <a:cubicBezTo>
                  <a:pt x="1505" y="196"/>
                  <a:pt x="1501" y="186"/>
                  <a:pt x="1492" y="178"/>
                </a:cubicBezTo>
                <a:cubicBezTo>
                  <a:pt x="1483" y="171"/>
                  <a:pt x="1470" y="167"/>
                  <a:pt x="1453" y="167"/>
                </a:cubicBezTo>
                <a:cubicBezTo>
                  <a:pt x="1440" y="167"/>
                  <a:pt x="1429" y="168"/>
                  <a:pt x="1419" y="169"/>
                </a:cubicBezTo>
                <a:cubicBezTo>
                  <a:pt x="1426" y="68"/>
                  <a:pt x="1426" y="68"/>
                  <a:pt x="1426" y="68"/>
                </a:cubicBezTo>
                <a:cubicBezTo>
                  <a:pt x="1519" y="68"/>
                  <a:pt x="1519" y="68"/>
                  <a:pt x="1519" y="68"/>
                </a:cubicBezTo>
                <a:cubicBezTo>
                  <a:pt x="1519" y="88"/>
                  <a:pt x="1519" y="88"/>
                  <a:pt x="1519" y="88"/>
                </a:cubicBezTo>
                <a:cubicBezTo>
                  <a:pt x="1446" y="88"/>
                  <a:pt x="1446" y="88"/>
                  <a:pt x="1446" y="88"/>
                </a:cubicBezTo>
                <a:cubicBezTo>
                  <a:pt x="1442" y="148"/>
                  <a:pt x="1442" y="148"/>
                  <a:pt x="1442" y="148"/>
                </a:cubicBezTo>
                <a:cubicBezTo>
                  <a:pt x="1461" y="147"/>
                  <a:pt x="1461" y="147"/>
                  <a:pt x="1461" y="147"/>
                </a:cubicBezTo>
                <a:cubicBezTo>
                  <a:pt x="1482" y="147"/>
                  <a:pt x="1498" y="152"/>
                  <a:pt x="1510" y="163"/>
                </a:cubicBezTo>
                <a:cubicBezTo>
                  <a:pt x="1523" y="173"/>
                  <a:pt x="1529" y="188"/>
                  <a:pt x="1529" y="208"/>
                </a:cubicBezTo>
                <a:close/>
                <a:moveTo>
                  <a:pt x="281" y="308"/>
                </a:moveTo>
                <a:cubicBezTo>
                  <a:pt x="281" y="308"/>
                  <a:pt x="281" y="308"/>
                  <a:pt x="281" y="308"/>
                </a:cubicBezTo>
                <a:cubicBezTo>
                  <a:pt x="281" y="29"/>
                  <a:pt x="281" y="29"/>
                  <a:pt x="281" y="29"/>
                </a:cubicBezTo>
                <a:cubicBezTo>
                  <a:pt x="180" y="0"/>
                  <a:pt x="180" y="0"/>
                  <a:pt x="1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270"/>
                  <a:pt x="0" y="270"/>
                  <a:pt x="0" y="270"/>
                </a:cubicBezTo>
                <a:cubicBezTo>
                  <a:pt x="61" y="246"/>
                  <a:pt x="61" y="246"/>
                  <a:pt x="61" y="246"/>
                </a:cubicBezTo>
                <a:cubicBezTo>
                  <a:pt x="61" y="81"/>
                  <a:pt x="61" y="81"/>
                  <a:pt x="61" y="81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80" y="295"/>
                  <a:pt x="180" y="295"/>
                  <a:pt x="180" y="295"/>
                </a:cubicBezTo>
                <a:cubicBezTo>
                  <a:pt x="0" y="270"/>
                  <a:pt x="0" y="270"/>
                  <a:pt x="0" y="270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180" y="336"/>
                  <a:pt x="180" y="336"/>
                  <a:pt x="180" y="336"/>
                </a:cubicBezTo>
                <a:cubicBezTo>
                  <a:pt x="281" y="309"/>
                  <a:pt x="281" y="309"/>
                  <a:pt x="281" y="309"/>
                </a:cubicBezTo>
                <a:cubicBezTo>
                  <a:pt x="281" y="308"/>
                  <a:pt x="281" y="308"/>
                  <a:pt x="281" y="3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5654676" y="1252538"/>
            <a:ext cx="5024436" cy="4213226"/>
            <a:chOff x="5654676" y="1252538"/>
            <a:chExt cx="5024436" cy="4213226"/>
          </a:xfrm>
        </p:grpSpPr>
        <p:grpSp>
          <p:nvGrpSpPr>
            <p:cNvPr id="116" name="Group 115"/>
            <p:cNvGrpSpPr/>
            <p:nvPr/>
          </p:nvGrpSpPr>
          <p:grpSpPr>
            <a:xfrm>
              <a:off x="9685338" y="2705101"/>
              <a:ext cx="993774" cy="1214438"/>
              <a:chOff x="9685338" y="2705101"/>
              <a:chExt cx="993774" cy="1214438"/>
            </a:xfrm>
          </p:grpSpPr>
          <p:sp>
            <p:nvSpPr>
              <p:cNvPr id="148" name="Rectangle 98"/>
              <p:cNvSpPr>
                <a:spLocks noChangeArrowheads="1"/>
              </p:cNvSpPr>
              <p:nvPr/>
            </p:nvSpPr>
            <p:spPr bwMode="auto">
              <a:xfrm>
                <a:off x="10015538" y="2705101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9" name="Freeform 99"/>
              <p:cNvSpPr>
                <a:spLocks noEditPoints="1"/>
              </p:cNvSpPr>
              <p:nvPr/>
            </p:nvSpPr>
            <p:spPr bwMode="auto">
              <a:xfrm>
                <a:off x="10090150" y="2779713"/>
                <a:ext cx="165100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0" name="Rectangle 100"/>
              <p:cNvSpPr>
                <a:spLocks noChangeArrowheads="1"/>
              </p:cNvSpPr>
              <p:nvPr/>
            </p:nvSpPr>
            <p:spPr bwMode="auto">
              <a:xfrm>
                <a:off x="9685338" y="3109913"/>
                <a:ext cx="330200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1" name="Freeform 101"/>
              <p:cNvSpPr>
                <a:spLocks/>
              </p:cNvSpPr>
              <p:nvPr/>
            </p:nvSpPr>
            <p:spPr bwMode="auto">
              <a:xfrm>
                <a:off x="9777413" y="3184526"/>
                <a:ext cx="109537" cy="238125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2" name="Rectangle 102"/>
              <p:cNvSpPr>
                <a:spLocks noChangeArrowheads="1"/>
              </p:cNvSpPr>
              <p:nvPr/>
            </p:nvSpPr>
            <p:spPr bwMode="auto">
              <a:xfrm>
                <a:off x="10347325" y="3109913"/>
                <a:ext cx="331787" cy="40481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3" name="Freeform 103"/>
              <p:cNvSpPr>
                <a:spLocks/>
              </p:cNvSpPr>
              <p:nvPr/>
            </p:nvSpPr>
            <p:spPr bwMode="auto">
              <a:xfrm>
                <a:off x="10439400" y="3184526"/>
                <a:ext cx="111125" cy="238125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4" name="Rectangle 104"/>
              <p:cNvSpPr>
                <a:spLocks noChangeArrowheads="1"/>
              </p:cNvSpPr>
              <p:nvPr/>
            </p:nvSpPr>
            <p:spPr bwMode="auto">
              <a:xfrm>
                <a:off x="10347325" y="3514726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55" name="Freeform 105"/>
              <p:cNvSpPr>
                <a:spLocks noEditPoints="1"/>
              </p:cNvSpPr>
              <p:nvPr/>
            </p:nvSpPr>
            <p:spPr bwMode="auto">
              <a:xfrm>
                <a:off x="10420350" y="358933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6997700" y="1252538"/>
              <a:ext cx="2908300" cy="1195388"/>
              <a:chOff x="6997700" y="1252538"/>
              <a:chExt cx="2908300" cy="1195388"/>
            </a:xfrm>
          </p:grpSpPr>
          <p:sp>
            <p:nvSpPr>
              <p:cNvPr id="132" name="Rectangle 86"/>
              <p:cNvSpPr>
                <a:spLocks noChangeArrowheads="1"/>
              </p:cNvSpPr>
              <p:nvPr/>
            </p:nvSpPr>
            <p:spPr bwMode="auto">
              <a:xfrm>
                <a:off x="8580438" y="1252538"/>
                <a:ext cx="331787" cy="40481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3" name="Freeform 87"/>
              <p:cNvSpPr>
                <a:spLocks/>
              </p:cNvSpPr>
              <p:nvPr/>
            </p:nvSpPr>
            <p:spPr bwMode="auto">
              <a:xfrm>
                <a:off x="8672513" y="1325563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58 h 151"/>
                  <a:gd name="T10" fmla="*/ 46 w 70"/>
                  <a:gd name="T11" fmla="*/ 35 h 151"/>
                  <a:gd name="T12" fmla="*/ 46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4" name="Rectangle 88"/>
              <p:cNvSpPr>
                <a:spLocks noChangeArrowheads="1"/>
              </p:cNvSpPr>
              <p:nvPr/>
            </p:nvSpPr>
            <p:spPr bwMode="auto">
              <a:xfrm>
                <a:off x="8912225" y="1252538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5" name="Freeform 89"/>
              <p:cNvSpPr>
                <a:spLocks noEditPoints="1"/>
              </p:cNvSpPr>
              <p:nvPr/>
            </p:nvSpPr>
            <p:spPr bwMode="auto">
              <a:xfrm>
                <a:off x="8985250" y="1325563"/>
                <a:ext cx="166687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6" name="Rectangle 90"/>
              <p:cNvSpPr>
                <a:spLocks noChangeArrowheads="1"/>
              </p:cNvSpPr>
              <p:nvPr/>
            </p:nvSpPr>
            <p:spPr bwMode="auto">
              <a:xfrm>
                <a:off x="9242425" y="1657351"/>
                <a:ext cx="331787" cy="38576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7" name="Freeform 91"/>
              <p:cNvSpPr>
                <a:spLocks/>
              </p:cNvSpPr>
              <p:nvPr/>
            </p:nvSpPr>
            <p:spPr bwMode="auto">
              <a:xfrm>
                <a:off x="9334500" y="173037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7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47 w 70"/>
                  <a:gd name="T11" fmla="*/ 35 h 151"/>
                  <a:gd name="T12" fmla="*/ 47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7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47" y="35"/>
                    </a:lnTo>
                    <a:lnTo>
                      <a:pt x="47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8" name="Rectangle 92"/>
              <p:cNvSpPr>
                <a:spLocks noChangeArrowheads="1"/>
              </p:cNvSpPr>
              <p:nvPr/>
            </p:nvSpPr>
            <p:spPr bwMode="auto">
              <a:xfrm>
                <a:off x="9574213" y="1657351"/>
                <a:ext cx="331787" cy="38576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9" name="Freeform 93"/>
              <p:cNvSpPr>
                <a:spLocks noEditPoints="1"/>
              </p:cNvSpPr>
              <p:nvPr/>
            </p:nvSpPr>
            <p:spPr bwMode="auto">
              <a:xfrm>
                <a:off x="9648825" y="17303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0" name="Rectangle 94"/>
              <p:cNvSpPr>
                <a:spLocks noChangeArrowheads="1"/>
              </p:cNvSpPr>
              <p:nvPr/>
            </p:nvSpPr>
            <p:spPr bwMode="auto">
              <a:xfrm>
                <a:off x="8912225" y="1657351"/>
                <a:ext cx="330200" cy="385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1" name="Freeform 95"/>
              <p:cNvSpPr>
                <a:spLocks/>
              </p:cNvSpPr>
              <p:nvPr/>
            </p:nvSpPr>
            <p:spPr bwMode="auto">
              <a:xfrm>
                <a:off x="9004300" y="1730376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46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46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2" name="Rectangle 96"/>
              <p:cNvSpPr>
                <a:spLocks noChangeArrowheads="1"/>
              </p:cNvSpPr>
              <p:nvPr/>
            </p:nvSpPr>
            <p:spPr bwMode="auto">
              <a:xfrm>
                <a:off x="9242425" y="2062163"/>
                <a:ext cx="331787" cy="38576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3" name="Freeform 97"/>
              <p:cNvSpPr>
                <a:spLocks noEditPoints="1"/>
              </p:cNvSpPr>
              <p:nvPr/>
            </p:nvSpPr>
            <p:spPr bwMode="auto">
              <a:xfrm>
                <a:off x="9317038" y="2135188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3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4" name="Rectangle 106"/>
              <p:cNvSpPr>
                <a:spLocks noChangeArrowheads="1"/>
              </p:cNvSpPr>
              <p:nvPr/>
            </p:nvSpPr>
            <p:spPr bwMode="auto">
              <a:xfrm>
                <a:off x="6997700" y="1362076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5" name="Freeform 107"/>
              <p:cNvSpPr>
                <a:spLocks noEditPoints="1"/>
              </p:cNvSpPr>
              <p:nvPr/>
            </p:nvSpPr>
            <p:spPr bwMode="auto">
              <a:xfrm>
                <a:off x="7070725" y="1436688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3" y="12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6" name="Rectangle 108"/>
              <p:cNvSpPr>
                <a:spLocks noChangeArrowheads="1"/>
              </p:cNvSpPr>
              <p:nvPr/>
            </p:nvSpPr>
            <p:spPr bwMode="auto">
              <a:xfrm>
                <a:off x="7346950" y="1362076"/>
                <a:ext cx="312737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47" name="Freeform 109"/>
              <p:cNvSpPr>
                <a:spLocks/>
              </p:cNvSpPr>
              <p:nvPr/>
            </p:nvSpPr>
            <p:spPr bwMode="auto">
              <a:xfrm>
                <a:off x="7421563" y="1454151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46 w 81"/>
                  <a:gd name="T5" fmla="*/ 0 h 139"/>
                  <a:gd name="T6" fmla="*/ 0 w 81"/>
                  <a:gd name="T7" fmla="*/ 23 h 139"/>
                  <a:gd name="T8" fmla="*/ 11 w 81"/>
                  <a:gd name="T9" fmla="*/ 47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46" y="0"/>
                    </a:lnTo>
                    <a:lnTo>
                      <a:pt x="0" y="23"/>
                    </a:lnTo>
                    <a:lnTo>
                      <a:pt x="11" y="47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654676" y="2908301"/>
              <a:ext cx="681036" cy="809625"/>
              <a:chOff x="5654676" y="2908301"/>
              <a:chExt cx="681036" cy="809625"/>
            </a:xfrm>
          </p:grpSpPr>
          <p:sp>
            <p:nvSpPr>
              <p:cNvPr id="128" name="Rectangle 110"/>
              <p:cNvSpPr>
                <a:spLocks noChangeArrowheads="1"/>
              </p:cNvSpPr>
              <p:nvPr/>
            </p:nvSpPr>
            <p:spPr bwMode="auto">
              <a:xfrm>
                <a:off x="5654676" y="3313113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9" name="Freeform 111"/>
              <p:cNvSpPr>
                <a:spLocks/>
              </p:cNvSpPr>
              <p:nvPr/>
            </p:nvSpPr>
            <p:spPr bwMode="auto">
              <a:xfrm>
                <a:off x="5746750" y="3386138"/>
                <a:ext cx="109537" cy="239713"/>
              </a:xfrm>
              <a:custGeom>
                <a:avLst/>
                <a:gdLst>
                  <a:gd name="T0" fmla="*/ 69 w 69"/>
                  <a:gd name="T1" fmla="*/ 151 h 151"/>
                  <a:gd name="T2" fmla="*/ 69 w 69"/>
                  <a:gd name="T3" fmla="*/ 0 h 151"/>
                  <a:gd name="T4" fmla="*/ 46 w 69"/>
                  <a:gd name="T5" fmla="*/ 0 h 151"/>
                  <a:gd name="T6" fmla="*/ 0 w 69"/>
                  <a:gd name="T7" fmla="*/ 35 h 151"/>
                  <a:gd name="T8" fmla="*/ 11 w 69"/>
                  <a:gd name="T9" fmla="*/ 58 h 151"/>
                  <a:gd name="T10" fmla="*/ 46 w 69"/>
                  <a:gd name="T11" fmla="*/ 35 h 151"/>
                  <a:gd name="T12" fmla="*/ 46 w 69"/>
                  <a:gd name="T13" fmla="*/ 151 h 151"/>
                  <a:gd name="T14" fmla="*/ 69 w 69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1">
                    <a:moveTo>
                      <a:pt x="69" y="151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1" y="58"/>
                    </a:lnTo>
                    <a:lnTo>
                      <a:pt x="46" y="35"/>
                    </a:lnTo>
                    <a:lnTo>
                      <a:pt x="46" y="151"/>
                    </a:lnTo>
                    <a:lnTo>
                      <a:pt x="6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0" name="Rectangle 112"/>
              <p:cNvSpPr>
                <a:spLocks noChangeArrowheads="1"/>
              </p:cNvSpPr>
              <p:nvPr/>
            </p:nvSpPr>
            <p:spPr bwMode="auto">
              <a:xfrm>
                <a:off x="6003925" y="2908301"/>
                <a:ext cx="331787" cy="385763"/>
              </a:xfrm>
              <a:prstGeom prst="rect">
                <a:avLst/>
              </a:pr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31" name="Freeform 113"/>
              <p:cNvSpPr>
                <a:spLocks/>
              </p:cNvSpPr>
              <p:nvPr/>
            </p:nvSpPr>
            <p:spPr bwMode="auto">
              <a:xfrm>
                <a:off x="6096000" y="2981326"/>
                <a:ext cx="111125" cy="239713"/>
              </a:xfrm>
              <a:custGeom>
                <a:avLst/>
                <a:gdLst>
                  <a:gd name="T0" fmla="*/ 70 w 70"/>
                  <a:gd name="T1" fmla="*/ 151 h 151"/>
                  <a:gd name="T2" fmla="*/ 70 w 70"/>
                  <a:gd name="T3" fmla="*/ 0 h 151"/>
                  <a:gd name="T4" fmla="*/ 46 w 70"/>
                  <a:gd name="T5" fmla="*/ 0 h 151"/>
                  <a:gd name="T6" fmla="*/ 0 w 70"/>
                  <a:gd name="T7" fmla="*/ 35 h 151"/>
                  <a:gd name="T8" fmla="*/ 12 w 70"/>
                  <a:gd name="T9" fmla="*/ 46 h 151"/>
                  <a:gd name="T10" fmla="*/ 35 w 70"/>
                  <a:gd name="T11" fmla="*/ 35 h 151"/>
                  <a:gd name="T12" fmla="*/ 35 w 70"/>
                  <a:gd name="T13" fmla="*/ 151 h 151"/>
                  <a:gd name="T14" fmla="*/ 70 w 70"/>
                  <a:gd name="T1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1">
                    <a:moveTo>
                      <a:pt x="70" y="151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5"/>
                    </a:lnTo>
                    <a:lnTo>
                      <a:pt x="12" y="46"/>
                    </a:lnTo>
                    <a:lnTo>
                      <a:pt x="35" y="35"/>
                    </a:lnTo>
                    <a:lnTo>
                      <a:pt x="35" y="151"/>
                    </a:lnTo>
                    <a:lnTo>
                      <a:pt x="70" y="15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481763" y="4656138"/>
              <a:ext cx="1308100" cy="809626"/>
              <a:chOff x="6481763" y="4656138"/>
              <a:chExt cx="1308100" cy="809626"/>
            </a:xfrm>
          </p:grpSpPr>
          <p:sp>
            <p:nvSpPr>
              <p:cNvPr id="120" name="Rectangle 114"/>
              <p:cNvSpPr>
                <a:spLocks noChangeArrowheads="1"/>
              </p:cNvSpPr>
              <p:nvPr/>
            </p:nvSpPr>
            <p:spPr bwMode="auto">
              <a:xfrm>
                <a:off x="6813550" y="4656138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1" name="Freeform 115"/>
              <p:cNvSpPr>
                <a:spLocks noEditPoints="1"/>
              </p:cNvSpPr>
              <p:nvPr/>
            </p:nvSpPr>
            <p:spPr bwMode="auto">
              <a:xfrm>
                <a:off x="6886575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2" name="Rectangle 116"/>
              <p:cNvSpPr>
                <a:spLocks noChangeArrowheads="1"/>
              </p:cNvSpPr>
              <p:nvPr/>
            </p:nvSpPr>
            <p:spPr bwMode="auto">
              <a:xfrm>
                <a:off x="6481763" y="5060951"/>
                <a:ext cx="331787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3" name="Freeform 117"/>
              <p:cNvSpPr>
                <a:spLocks noEditPoints="1"/>
              </p:cNvSpPr>
              <p:nvPr/>
            </p:nvSpPr>
            <p:spPr bwMode="auto">
              <a:xfrm>
                <a:off x="6556375" y="5133976"/>
                <a:ext cx="165100" cy="2397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4" name="Rectangle 118"/>
              <p:cNvSpPr>
                <a:spLocks noChangeArrowheads="1"/>
              </p:cNvSpPr>
              <p:nvPr/>
            </p:nvSpPr>
            <p:spPr bwMode="auto">
              <a:xfrm>
                <a:off x="7145338" y="4656138"/>
                <a:ext cx="330200" cy="40481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5" name="Freeform 119"/>
              <p:cNvSpPr>
                <a:spLocks noEditPoints="1"/>
              </p:cNvSpPr>
              <p:nvPr/>
            </p:nvSpPr>
            <p:spPr bwMode="auto">
              <a:xfrm>
                <a:off x="7218363" y="4748213"/>
                <a:ext cx="166687" cy="238125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6 h 13"/>
                  <a:gd name="T4" fmla="*/ 5 w 9"/>
                  <a:gd name="T5" fmla="*/ 13 h 13"/>
                  <a:gd name="T6" fmla="*/ 9 w 9"/>
                  <a:gd name="T7" fmla="*/ 6 h 13"/>
                  <a:gd name="T8" fmla="*/ 5 w 9"/>
                  <a:gd name="T9" fmla="*/ 0 h 13"/>
                  <a:gd name="T10" fmla="*/ 5 w 9"/>
                  <a:gd name="T11" fmla="*/ 1 h 13"/>
                  <a:gd name="T12" fmla="*/ 7 w 9"/>
                  <a:gd name="T13" fmla="*/ 6 h 13"/>
                  <a:gd name="T14" fmla="*/ 5 w 9"/>
                  <a:gd name="T15" fmla="*/ 11 h 13"/>
                  <a:gd name="T16" fmla="*/ 3 w 9"/>
                  <a:gd name="T17" fmla="*/ 6 h 13"/>
                  <a:gd name="T18" fmla="*/ 5 w 9"/>
                  <a:gd name="T1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6"/>
                    </a:cubicBezTo>
                    <a:cubicBezTo>
                      <a:pt x="0" y="10"/>
                      <a:pt x="2" y="13"/>
                      <a:pt x="5" y="13"/>
                    </a:cubicBezTo>
                    <a:cubicBezTo>
                      <a:pt x="8" y="13"/>
                      <a:pt x="9" y="10"/>
                      <a:pt x="9" y="6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1"/>
                    </a:moveTo>
                    <a:cubicBezTo>
                      <a:pt x="6" y="1"/>
                      <a:pt x="7" y="2"/>
                      <a:pt x="7" y="6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8C00">
                  <a:lumMod val="20000"/>
                  <a:lumOff val="8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6" name="Rectangle 120"/>
              <p:cNvSpPr>
                <a:spLocks noChangeArrowheads="1"/>
              </p:cNvSpPr>
              <p:nvPr/>
            </p:nvSpPr>
            <p:spPr bwMode="auto">
              <a:xfrm>
                <a:off x="7475538" y="4656138"/>
                <a:ext cx="314325" cy="404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27" name="Freeform 121"/>
              <p:cNvSpPr>
                <a:spLocks/>
              </p:cNvSpPr>
              <p:nvPr/>
            </p:nvSpPr>
            <p:spPr bwMode="auto">
              <a:xfrm>
                <a:off x="7550150" y="4748213"/>
                <a:ext cx="128587" cy="220663"/>
              </a:xfrm>
              <a:custGeom>
                <a:avLst/>
                <a:gdLst>
                  <a:gd name="T0" fmla="*/ 81 w 81"/>
                  <a:gd name="T1" fmla="*/ 139 h 139"/>
                  <a:gd name="T2" fmla="*/ 81 w 81"/>
                  <a:gd name="T3" fmla="*/ 0 h 139"/>
                  <a:gd name="T4" fmla="*/ 58 w 81"/>
                  <a:gd name="T5" fmla="*/ 0 h 139"/>
                  <a:gd name="T6" fmla="*/ 0 w 81"/>
                  <a:gd name="T7" fmla="*/ 23 h 139"/>
                  <a:gd name="T8" fmla="*/ 11 w 81"/>
                  <a:gd name="T9" fmla="*/ 46 h 139"/>
                  <a:gd name="T10" fmla="*/ 46 w 81"/>
                  <a:gd name="T11" fmla="*/ 23 h 139"/>
                  <a:gd name="T12" fmla="*/ 46 w 81"/>
                  <a:gd name="T13" fmla="*/ 139 h 139"/>
                  <a:gd name="T14" fmla="*/ 81 w 81"/>
                  <a:gd name="T1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39">
                    <a:moveTo>
                      <a:pt x="81" y="139"/>
                    </a:moveTo>
                    <a:lnTo>
                      <a:pt x="81" y="0"/>
                    </a:lnTo>
                    <a:lnTo>
                      <a:pt x="58" y="0"/>
                    </a:lnTo>
                    <a:lnTo>
                      <a:pt x="0" y="23"/>
                    </a:lnTo>
                    <a:lnTo>
                      <a:pt x="11" y="46"/>
                    </a:lnTo>
                    <a:lnTo>
                      <a:pt x="46" y="23"/>
                    </a:lnTo>
                    <a:lnTo>
                      <a:pt x="46" y="139"/>
                    </a:lnTo>
                    <a:lnTo>
                      <a:pt x="81" y="13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156" name="Group 155"/>
          <p:cNvGrpSpPr/>
          <p:nvPr/>
        </p:nvGrpSpPr>
        <p:grpSpPr>
          <a:xfrm>
            <a:off x="5966324" y="2135188"/>
            <a:ext cx="4916306" cy="4397375"/>
            <a:chOff x="5966324" y="2135188"/>
            <a:chExt cx="4916306" cy="4397375"/>
          </a:xfrm>
        </p:grpSpPr>
        <p:grpSp>
          <p:nvGrpSpPr>
            <p:cNvPr id="157" name="Group 156"/>
            <p:cNvGrpSpPr/>
            <p:nvPr/>
          </p:nvGrpSpPr>
          <p:grpSpPr>
            <a:xfrm>
              <a:off x="5966324" y="4167004"/>
              <a:ext cx="4916306" cy="2303514"/>
              <a:chOff x="5966324" y="4167004"/>
              <a:chExt cx="4916306" cy="2303514"/>
            </a:xfrm>
          </p:grpSpPr>
          <p:sp>
            <p:nvSpPr>
              <p:cNvPr id="219" name="Rectangle 21"/>
              <p:cNvSpPr>
                <a:spLocks noChangeArrowheads="1"/>
              </p:cNvSpPr>
              <p:nvPr/>
            </p:nvSpPr>
            <p:spPr bwMode="auto">
              <a:xfrm>
                <a:off x="5966324" y="4167004"/>
                <a:ext cx="4916306" cy="228404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0" name="Freeform 23"/>
              <p:cNvSpPr>
                <a:spLocks/>
              </p:cNvSpPr>
              <p:nvPr/>
            </p:nvSpPr>
            <p:spPr bwMode="auto">
              <a:xfrm>
                <a:off x="5966324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 flipH="1">
                <a:off x="7619727" y="4383169"/>
                <a:ext cx="3262903" cy="2087349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58" name="Freeform 24"/>
            <p:cNvSpPr>
              <a:spLocks/>
            </p:cNvSpPr>
            <p:nvPr/>
          </p:nvSpPr>
          <p:spPr bwMode="auto">
            <a:xfrm>
              <a:off x="6500813" y="2135188"/>
              <a:ext cx="2466975" cy="1636713"/>
            </a:xfrm>
            <a:custGeom>
              <a:avLst/>
              <a:gdLst>
                <a:gd name="T0" fmla="*/ 7 w 134"/>
                <a:gd name="T1" fmla="*/ 0 h 89"/>
                <a:gd name="T2" fmla="*/ 126 w 134"/>
                <a:gd name="T3" fmla="*/ 0 h 89"/>
                <a:gd name="T4" fmla="*/ 134 w 134"/>
                <a:gd name="T5" fmla="*/ 5 h 89"/>
                <a:gd name="T6" fmla="*/ 134 w 134"/>
                <a:gd name="T7" fmla="*/ 84 h 89"/>
                <a:gd name="T8" fmla="*/ 126 w 134"/>
                <a:gd name="T9" fmla="*/ 89 h 89"/>
                <a:gd name="T10" fmla="*/ 7 w 134"/>
                <a:gd name="T11" fmla="*/ 89 h 89"/>
                <a:gd name="T12" fmla="*/ 0 w 134"/>
                <a:gd name="T13" fmla="*/ 84 h 89"/>
                <a:gd name="T14" fmla="*/ 0 w 134"/>
                <a:gd name="T15" fmla="*/ 5 h 89"/>
                <a:gd name="T16" fmla="*/ 7 w 134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89">
                  <a:moveTo>
                    <a:pt x="7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4" y="2"/>
                    <a:pt x="134" y="5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34" y="87"/>
                    <a:pt x="130" y="89"/>
                    <a:pt x="126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3" y="89"/>
                    <a:pt x="0" y="87"/>
                    <a:pt x="0" y="8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9" name="Rectangle 25"/>
            <p:cNvSpPr>
              <a:spLocks noChangeArrowheads="1"/>
            </p:cNvSpPr>
            <p:nvPr/>
          </p:nvSpPr>
          <p:spPr bwMode="auto">
            <a:xfrm>
              <a:off x="6573838" y="2300288"/>
              <a:ext cx="2301875" cy="13065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0" name="Rectangle 26"/>
            <p:cNvSpPr>
              <a:spLocks noChangeArrowheads="1"/>
            </p:cNvSpPr>
            <p:nvPr/>
          </p:nvSpPr>
          <p:spPr bwMode="auto">
            <a:xfrm>
              <a:off x="6611938" y="2355851"/>
              <a:ext cx="2263775" cy="1250950"/>
            </a:xfrm>
            <a:prstGeom prst="rect">
              <a:avLst/>
            </a:prstGeom>
            <a:solidFill>
              <a:srgbClr val="797A7D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1" name="Rectangle 27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276225"/>
            </a:xfrm>
            <a:prstGeom prst="rect">
              <a:avLst/>
            </a:prstGeom>
            <a:solidFill>
              <a:srgbClr val="5B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2" name="Freeform 28"/>
            <p:cNvSpPr>
              <a:spLocks/>
            </p:cNvSpPr>
            <p:nvPr/>
          </p:nvSpPr>
          <p:spPr bwMode="auto">
            <a:xfrm>
              <a:off x="7254875" y="4030663"/>
              <a:ext cx="939800" cy="146050"/>
            </a:xfrm>
            <a:custGeom>
              <a:avLst/>
              <a:gdLst>
                <a:gd name="T0" fmla="*/ 3 w 51"/>
                <a:gd name="T1" fmla="*/ 0 h 8"/>
                <a:gd name="T2" fmla="*/ 48 w 51"/>
                <a:gd name="T3" fmla="*/ 0 h 8"/>
                <a:gd name="T4" fmla="*/ 51 w 51"/>
                <a:gd name="T5" fmla="*/ 3 h 8"/>
                <a:gd name="T6" fmla="*/ 51 w 51"/>
                <a:gd name="T7" fmla="*/ 8 h 8"/>
                <a:gd name="T8" fmla="*/ 0 w 51"/>
                <a:gd name="T9" fmla="*/ 8 h 8"/>
                <a:gd name="T10" fmla="*/ 0 w 51"/>
                <a:gd name="T11" fmla="*/ 3 h 8"/>
                <a:gd name="T12" fmla="*/ 3 w 5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">
                  <a:moveTo>
                    <a:pt x="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3" name="Rectangle 29"/>
            <p:cNvSpPr>
              <a:spLocks noChangeArrowheads="1"/>
            </p:cNvSpPr>
            <p:nvPr/>
          </p:nvSpPr>
          <p:spPr bwMode="auto">
            <a:xfrm>
              <a:off x="7421563" y="3771901"/>
              <a:ext cx="606425" cy="74613"/>
            </a:xfrm>
            <a:prstGeom prst="rect">
              <a:avLst/>
            </a:prstGeom>
            <a:solidFill>
              <a:srgbClr val="344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4" name="Rectangle 30"/>
            <p:cNvSpPr>
              <a:spLocks noChangeArrowheads="1"/>
            </p:cNvSpPr>
            <p:nvPr/>
          </p:nvSpPr>
          <p:spPr bwMode="auto">
            <a:xfrm>
              <a:off x="6665913" y="2411413"/>
              <a:ext cx="92075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5" name="Rectangle 31"/>
            <p:cNvSpPr>
              <a:spLocks noChangeArrowheads="1"/>
            </p:cNvSpPr>
            <p:nvPr/>
          </p:nvSpPr>
          <p:spPr bwMode="auto">
            <a:xfrm>
              <a:off x="6813550" y="2411413"/>
              <a:ext cx="1233487" cy="55563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6" name="Rectangle 32"/>
            <p:cNvSpPr>
              <a:spLocks noChangeArrowheads="1"/>
            </p:cNvSpPr>
            <p:nvPr/>
          </p:nvSpPr>
          <p:spPr bwMode="auto">
            <a:xfrm>
              <a:off x="6665913" y="2520951"/>
              <a:ext cx="92075" cy="38100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7" name="Rectangle 33"/>
            <p:cNvSpPr>
              <a:spLocks noChangeArrowheads="1"/>
            </p:cNvSpPr>
            <p:nvPr/>
          </p:nvSpPr>
          <p:spPr bwMode="auto">
            <a:xfrm>
              <a:off x="6813550" y="2520951"/>
              <a:ext cx="1012825" cy="38100"/>
            </a:xfrm>
            <a:prstGeom prst="rect">
              <a:avLst/>
            </a:prstGeom>
            <a:solidFill>
              <a:srgbClr val="DA2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8" name="Rectangle 34"/>
            <p:cNvSpPr>
              <a:spLocks noChangeArrowheads="1"/>
            </p:cNvSpPr>
            <p:nvPr/>
          </p:nvSpPr>
          <p:spPr bwMode="auto">
            <a:xfrm>
              <a:off x="6813550" y="2632076"/>
              <a:ext cx="276225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69" name="Rectangle 35"/>
            <p:cNvSpPr>
              <a:spLocks noChangeArrowheads="1"/>
            </p:cNvSpPr>
            <p:nvPr/>
          </p:nvSpPr>
          <p:spPr bwMode="auto">
            <a:xfrm>
              <a:off x="6942138" y="2760663"/>
              <a:ext cx="1417637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0" name="Rectangle 36"/>
            <p:cNvSpPr>
              <a:spLocks noChangeArrowheads="1"/>
            </p:cNvSpPr>
            <p:nvPr/>
          </p:nvSpPr>
          <p:spPr bwMode="auto">
            <a:xfrm>
              <a:off x="6813550" y="2889251"/>
              <a:ext cx="736600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1" name="Rectangle 37"/>
            <p:cNvSpPr>
              <a:spLocks noChangeArrowheads="1"/>
            </p:cNvSpPr>
            <p:nvPr/>
          </p:nvSpPr>
          <p:spPr bwMode="auto">
            <a:xfrm>
              <a:off x="6942138" y="3017838"/>
              <a:ext cx="125253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6813550" y="3146426"/>
              <a:ext cx="1068387" cy="55563"/>
            </a:xfrm>
            <a:prstGeom prst="rect">
              <a:avLst/>
            </a:prstGeom>
            <a:solidFill>
              <a:srgbClr val="9695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3" name="Rectangle 39"/>
            <p:cNvSpPr>
              <a:spLocks noChangeArrowheads="1"/>
            </p:cNvSpPr>
            <p:nvPr/>
          </p:nvSpPr>
          <p:spPr bwMode="auto">
            <a:xfrm>
              <a:off x="6942138" y="3276601"/>
              <a:ext cx="10683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4" name="Rectangle 40"/>
            <p:cNvSpPr>
              <a:spLocks noChangeArrowheads="1"/>
            </p:cNvSpPr>
            <p:nvPr/>
          </p:nvSpPr>
          <p:spPr bwMode="auto">
            <a:xfrm>
              <a:off x="6813550" y="3405188"/>
              <a:ext cx="865187" cy="3651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5" name="Rectangle 41"/>
            <p:cNvSpPr>
              <a:spLocks noChangeArrowheads="1"/>
            </p:cNvSpPr>
            <p:nvPr/>
          </p:nvSpPr>
          <p:spPr bwMode="auto">
            <a:xfrm>
              <a:off x="6942138" y="3514726"/>
              <a:ext cx="1528762" cy="55563"/>
            </a:xfrm>
            <a:prstGeom prst="rect">
              <a:avLst/>
            </a:prstGeom>
            <a:solidFill>
              <a:srgbClr val="605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6" name="Freeform 43"/>
            <p:cNvSpPr>
              <a:spLocks/>
            </p:cNvSpPr>
            <p:nvPr/>
          </p:nvSpPr>
          <p:spPr bwMode="auto">
            <a:xfrm>
              <a:off x="7550150" y="3883026"/>
              <a:ext cx="993775" cy="293688"/>
            </a:xfrm>
            <a:custGeom>
              <a:avLst/>
              <a:gdLst>
                <a:gd name="T0" fmla="*/ 6 w 54"/>
                <a:gd name="T1" fmla="*/ 16 h 16"/>
                <a:gd name="T2" fmla="*/ 7 w 54"/>
                <a:gd name="T3" fmla="*/ 16 h 16"/>
                <a:gd name="T4" fmla="*/ 53 w 54"/>
                <a:gd name="T5" fmla="*/ 16 h 16"/>
                <a:gd name="T6" fmla="*/ 51 w 54"/>
                <a:gd name="T7" fmla="*/ 3 h 16"/>
                <a:gd name="T8" fmla="*/ 51 w 54"/>
                <a:gd name="T9" fmla="*/ 3 h 16"/>
                <a:gd name="T10" fmla="*/ 21 w 54"/>
                <a:gd name="T11" fmla="*/ 1 h 16"/>
                <a:gd name="T12" fmla="*/ 6 w 5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">
                  <a:moveTo>
                    <a:pt x="6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3"/>
                    <a:pt x="53" y="7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1"/>
                    <a:pt x="33" y="1"/>
                    <a:pt x="21" y="1"/>
                  </a:cubicBezTo>
                  <a:cubicBezTo>
                    <a:pt x="7" y="0"/>
                    <a:pt x="0" y="8"/>
                    <a:pt x="6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auto">
            <a:xfrm>
              <a:off x="8783638" y="3883026"/>
              <a:ext cx="1011237" cy="293688"/>
            </a:xfrm>
            <a:custGeom>
              <a:avLst/>
              <a:gdLst>
                <a:gd name="T0" fmla="*/ 48 w 55"/>
                <a:gd name="T1" fmla="*/ 16 h 16"/>
                <a:gd name="T2" fmla="*/ 47 w 55"/>
                <a:gd name="T3" fmla="*/ 16 h 16"/>
                <a:gd name="T4" fmla="*/ 2 w 55"/>
                <a:gd name="T5" fmla="*/ 16 h 16"/>
                <a:gd name="T6" fmla="*/ 4 w 55"/>
                <a:gd name="T7" fmla="*/ 3 h 16"/>
                <a:gd name="T8" fmla="*/ 4 w 55"/>
                <a:gd name="T9" fmla="*/ 3 h 16"/>
                <a:gd name="T10" fmla="*/ 34 w 55"/>
                <a:gd name="T11" fmla="*/ 1 h 16"/>
                <a:gd name="T12" fmla="*/ 48 w 55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6">
                  <a:moveTo>
                    <a:pt x="48" y="16"/>
                  </a:moveTo>
                  <a:cubicBezTo>
                    <a:pt x="48" y="16"/>
                    <a:pt x="48" y="16"/>
                    <a:pt x="47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3"/>
                    <a:pt x="1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22" y="1"/>
                    <a:pt x="34" y="1"/>
                  </a:cubicBezTo>
                  <a:cubicBezTo>
                    <a:pt x="48" y="0"/>
                    <a:pt x="55" y="8"/>
                    <a:pt x="48" y="16"/>
                  </a:cubicBez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8" name="Freeform 45"/>
            <p:cNvSpPr>
              <a:spLocks/>
            </p:cNvSpPr>
            <p:nvPr/>
          </p:nvSpPr>
          <p:spPr bwMode="auto">
            <a:xfrm>
              <a:off x="8783638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4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9" name="Freeform 46"/>
            <p:cNvSpPr>
              <a:spLocks/>
            </p:cNvSpPr>
            <p:nvPr/>
          </p:nvSpPr>
          <p:spPr bwMode="auto">
            <a:xfrm>
              <a:off x="8912225" y="3441701"/>
              <a:ext cx="865187" cy="735013"/>
            </a:xfrm>
            <a:custGeom>
              <a:avLst/>
              <a:gdLst>
                <a:gd name="T0" fmla="*/ 36 w 47"/>
                <a:gd name="T1" fmla="*/ 40 h 40"/>
                <a:gd name="T2" fmla="*/ 20 w 47"/>
                <a:gd name="T3" fmla="*/ 28 h 40"/>
                <a:gd name="T4" fmla="*/ 4 w 47"/>
                <a:gd name="T5" fmla="*/ 12 h 40"/>
                <a:gd name="T6" fmla="*/ 13 w 47"/>
                <a:gd name="T7" fmla="*/ 0 h 40"/>
                <a:gd name="T8" fmla="*/ 13 w 47"/>
                <a:gd name="T9" fmla="*/ 0 h 40"/>
                <a:gd name="T10" fmla="*/ 36 w 47"/>
                <a:gd name="T11" fmla="*/ 20 h 40"/>
                <a:gd name="T12" fmla="*/ 36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36" y="40"/>
                  </a:moveTo>
                  <a:cubicBezTo>
                    <a:pt x="28" y="40"/>
                    <a:pt x="24" y="32"/>
                    <a:pt x="20" y="2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8"/>
                    <a:pt x="8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8" y="11"/>
                    <a:pt x="36" y="20"/>
                  </a:cubicBezTo>
                  <a:cubicBezTo>
                    <a:pt x="47" y="30"/>
                    <a:pt x="45" y="40"/>
                    <a:pt x="36" y="40"/>
                  </a:cubicBezTo>
                  <a:close/>
                </a:path>
              </a:pathLst>
            </a:custGeom>
            <a:solidFill>
              <a:srgbClr val="5758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0" name="Freeform 47"/>
            <p:cNvSpPr>
              <a:spLocks/>
            </p:cNvSpPr>
            <p:nvPr/>
          </p:nvSpPr>
          <p:spPr bwMode="auto">
            <a:xfrm>
              <a:off x="8194675" y="4692651"/>
              <a:ext cx="957262" cy="441325"/>
            </a:xfrm>
            <a:custGeom>
              <a:avLst/>
              <a:gdLst>
                <a:gd name="T0" fmla="*/ 11 w 52"/>
                <a:gd name="T1" fmla="*/ 0 h 24"/>
                <a:gd name="T2" fmla="*/ 26 w 52"/>
                <a:gd name="T3" fmla="*/ 0 h 24"/>
                <a:gd name="T4" fmla="*/ 41 w 52"/>
                <a:gd name="T5" fmla="*/ 0 h 24"/>
                <a:gd name="T6" fmla="*/ 50 w 52"/>
                <a:gd name="T7" fmla="*/ 5 h 24"/>
                <a:gd name="T8" fmla="*/ 50 w 52"/>
                <a:gd name="T9" fmla="*/ 11 h 24"/>
                <a:gd name="T10" fmla="*/ 51 w 52"/>
                <a:gd name="T11" fmla="*/ 18 h 24"/>
                <a:gd name="T12" fmla="*/ 42 w 52"/>
                <a:gd name="T13" fmla="*/ 24 h 24"/>
                <a:gd name="T14" fmla="*/ 26 w 52"/>
                <a:gd name="T15" fmla="*/ 24 h 24"/>
                <a:gd name="T16" fmla="*/ 9 w 52"/>
                <a:gd name="T17" fmla="*/ 24 h 24"/>
                <a:gd name="T18" fmla="*/ 0 w 52"/>
                <a:gd name="T19" fmla="*/ 18 h 24"/>
                <a:gd name="T20" fmla="*/ 1 w 52"/>
                <a:gd name="T21" fmla="*/ 11 h 24"/>
                <a:gd name="T22" fmla="*/ 2 w 52"/>
                <a:gd name="T23" fmla="*/ 5 h 24"/>
                <a:gd name="T24" fmla="*/ 11 w 52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4">
                  <a:moveTo>
                    <a:pt x="11" y="0"/>
                  </a:moveTo>
                  <a:cubicBezTo>
                    <a:pt x="16" y="0"/>
                    <a:pt x="21" y="0"/>
                    <a:pt x="26" y="0"/>
                  </a:cubicBezTo>
                  <a:cubicBezTo>
                    <a:pt x="31" y="0"/>
                    <a:pt x="36" y="0"/>
                    <a:pt x="41" y="0"/>
                  </a:cubicBezTo>
                  <a:cubicBezTo>
                    <a:pt x="45" y="0"/>
                    <a:pt x="49" y="2"/>
                    <a:pt x="50" y="5"/>
                  </a:cubicBezTo>
                  <a:cubicBezTo>
                    <a:pt x="50" y="7"/>
                    <a:pt x="50" y="9"/>
                    <a:pt x="50" y="11"/>
                  </a:cubicBezTo>
                  <a:cubicBezTo>
                    <a:pt x="51" y="13"/>
                    <a:pt x="51" y="16"/>
                    <a:pt x="51" y="18"/>
                  </a:cubicBezTo>
                  <a:cubicBezTo>
                    <a:pt x="52" y="21"/>
                    <a:pt x="48" y="24"/>
                    <a:pt x="42" y="24"/>
                  </a:cubicBezTo>
                  <a:cubicBezTo>
                    <a:pt x="37" y="24"/>
                    <a:pt x="31" y="24"/>
                    <a:pt x="26" y="24"/>
                  </a:cubicBezTo>
                  <a:cubicBezTo>
                    <a:pt x="20" y="24"/>
                    <a:pt x="14" y="24"/>
                    <a:pt x="9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1" y="16"/>
                    <a:pt x="1" y="13"/>
                    <a:pt x="1" y="11"/>
                  </a:cubicBezTo>
                  <a:cubicBezTo>
                    <a:pt x="2" y="9"/>
                    <a:pt x="2" y="7"/>
                    <a:pt x="2" y="5"/>
                  </a:cubicBezTo>
                  <a:cubicBezTo>
                    <a:pt x="3" y="2"/>
                    <a:pt x="7" y="0"/>
                    <a:pt x="11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1" name="Rectangle 48"/>
            <p:cNvSpPr>
              <a:spLocks noChangeArrowheads="1"/>
            </p:cNvSpPr>
            <p:nvPr/>
          </p:nvSpPr>
          <p:spPr bwMode="auto">
            <a:xfrm>
              <a:off x="8451850" y="3201988"/>
              <a:ext cx="441325" cy="239713"/>
            </a:xfrm>
            <a:prstGeom prst="rect">
              <a:avLst/>
            </a:pr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2" name="Rectangle 49"/>
            <p:cNvSpPr>
              <a:spLocks noChangeArrowheads="1"/>
            </p:cNvSpPr>
            <p:nvPr/>
          </p:nvSpPr>
          <p:spPr bwMode="auto">
            <a:xfrm>
              <a:off x="8451850" y="3201988"/>
              <a:ext cx="220662" cy="239713"/>
            </a:xfrm>
            <a:prstGeom prst="rect">
              <a:avLst/>
            </a:pr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3" name="Freeform 50"/>
            <p:cNvSpPr>
              <a:spLocks/>
            </p:cNvSpPr>
            <p:nvPr/>
          </p:nvSpPr>
          <p:spPr bwMode="auto">
            <a:xfrm>
              <a:off x="8286750" y="2908301"/>
              <a:ext cx="92075" cy="146050"/>
            </a:xfrm>
            <a:custGeom>
              <a:avLst/>
              <a:gdLst>
                <a:gd name="T0" fmla="*/ 1 w 5"/>
                <a:gd name="T1" fmla="*/ 0 h 8"/>
                <a:gd name="T2" fmla="*/ 2 w 5"/>
                <a:gd name="T3" fmla="*/ 0 h 8"/>
                <a:gd name="T4" fmla="*/ 4 w 5"/>
                <a:gd name="T5" fmla="*/ 1 h 8"/>
                <a:gd name="T6" fmla="*/ 5 w 5"/>
                <a:gd name="T7" fmla="*/ 6 h 8"/>
                <a:gd name="T8" fmla="*/ 4 w 5"/>
                <a:gd name="T9" fmla="*/ 7 h 8"/>
                <a:gd name="T10" fmla="*/ 3 w 5"/>
                <a:gd name="T11" fmla="*/ 7 h 8"/>
                <a:gd name="T12" fmla="*/ 1 w 5"/>
                <a:gd name="T13" fmla="*/ 6 h 8"/>
                <a:gd name="T14" fmla="*/ 0 w 5"/>
                <a:gd name="T15" fmla="*/ 2 h 8"/>
                <a:gd name="T16" fmla="*/ 1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4" name="Freeform 51"/>
            <p:cNvSpPr>
              <a:spLocks/>
            </p:cNvSpPr>
            <p:nvPr/>
          </p:nvSpPr>
          <p:spPr bwMode="auto">
            <a:xfrm>
              <a:off x="8967788" y="2908301"/>
              <a:ext cx="92075" cy="14605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0 h 8"/>
                <a:gd name="T4" fmla="*/ 1 w 5"/>
                <a:gd name="T5" fmla="*/ 1 h 8"/>
                <a:gd name="T6" fmla="*/ 0 w 5"/>
                <a:gd name="T7" fmla="*/ 6 h 8"/>
                <a:gd name="T8" fmla="*/ 1 w 5"/>
                <a:gd name="T9" fmla="*/ 7 h 8"/>
                <a:gd name="T10" fmla="*/ 2 w 5"/>
                <a:gd name="T11" fmla="*/ 7 h 8"/>
                <a:gd name="T12" fmla="*/ 3 w 5"/>
                <a:gd name="T13" fmla="*/ 6 h 8"/>
                <a:gd name="T14" fmla="*/ 4 w 5"/>
                <a:gd name="T15" fmla="*/ 2 h 8"/>
                <a:gd name="T16" fmla="*/ 4 w 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8C00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5" name="Freeform 52"/>
            <p:cNvSpPr>
              <a:spLocks/>
            </p:cNvSpPr>
            <p:nvPr/>
          </p:nvSpPr>
          <p:spPr bwMode="auto">
            <a:xfrm>
              <a:off x="8286750" y="2338388"/>
              <a:ext cx="754062" cy="1028700"/>
            </a:xfrm>
            <a:custGeom>
              <a:avLst/>
              <a:gdLst>
                <a:gd name="T0" fmla="*/ 40 w 41"/>
                <a:gd name="T1" fmla="*/ 32 h 56"/>
                <a:gd name="T2" fmla="*/ 40 w 41"/>
                <a:gd name="T3" fmla="*/ 34 h 56"/>
                <a:gd name="T4" fmla="*/ 33 w 41"/>
                <a:gd name="T5" fmla="*/ 48 h 56"/>
                <a:gd name="T6" fmla="*/ 9 w 41"/>
                <a:gd name="T7" fmla="*/ 48 h 56"/>
                <a:gd name="T8" fmla="*/ 2 w 41"/>
                <a:gd name="T9" fmla="*/ 35 h 56"/>
                <a:gd name="T10" fmla="*/ 2 w 41"/>
                <a:gd name="T11" fmla="*/ 18 h 56"/>
                <a:gd name="T12" fmla="*/ 28 w 41"/>
                <a:gd name="T13" fmla="*/ 8 h 56"/>
                <a:gd name="T14" fmla="*/ 39 w 41"/>
                <a:gd name="T15" fmla="*/ 18 h 56"/>
                <a:gd name="T16" fmla="*/ 40 w 41"/>
                <a:gd name="T1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6">
                  <a:moveTo>
                    <a:pt x="40" y="32"/>
                  </a:moveTo>
                  <a:cubicBezTo>
                    <a:pt x="40" y="33"/>
                    <a:pt x="40" y="30"/>
                    <a:pt x="40" y="34"/>
                  </a:cubicBezTo>
                  <a:cubicBezTo>
                    <a:pt x="39" y="37"/>
                    <a:pt x="36" y="44"/>
                    <a:pt x="33" y="48"/>
                  </a:cubicBezTo>
                  <a:cubicBezTo>
                    <a:pt x="27" y="56"/>
                    <a:pt x="16" y="56"/>
                    <a:pt x="9" y="48"/>
                  </a:cubicBezTo>
                  <a:cubicBezTo>
                    <a:pt x="6" y="46"/>
                    <a:pt x="3" y="39"/>
                    <a:pt x="2" y="35"/>
                  </a:cubicBezTo>
                  <a:cubicBezTo>
                    <a:pt x="1" y="29"/>
                    <a:pt x="0" y="23"/>
                    <a:pt x="2" y="18"/>
                  </a:cubicBezTo>
                  <a:cubicBezTo>
                    <a:pt x="5" y="8"/>
                    <a:pt x="18" y="0"/>
                    <a:pt x="28" y="8"/>
                  </a:cubicBezTo>
                  <a:cubicBezTo>
                    <a:pt x="34" y="6"/>
                    <a:pt x="39" y="13"/>
                    <a:pt x="39" y="18"/>
                  </a:cubicBezTo>
                  <a:cubicBezTo>
                    <a:pt x="41" y="23"/>
                    <a:pt x="40" y="27"/>
                    <a:pt x="40" y="32"/>
                  </a:cubicBezTo>
                  <a:close/>
                </a:path>
              </a:pathLst>
            </a:custGeom>
            <a:solidFill>
              <a:srgbClr val="FF8C00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6" name="Freeform 53"/>
            <p:cNvSpPr>
              <a:spLocks/>
            </p:cNvSpPr>
            <p:nvPr/>
          </p:nvSpPr>
          <p:spPr bwMode="auto">
            <a:xfrm>
              <a:off x="8120063" y="3441701"/>
              <a:ext cx="1104900" cy="1527175"/>
            </a:xfrm>
            <a:custGeom>
              <a:avLst/>
              <a:gdLst>
                <a:gd name="T0" fmla="*/ 7 w 60"/>
                <a:gd name="T1" fmla="*/ 0 h 83"/>
                <a:gd name="T2" fmla="*/ 29 w 60"/>
                <a:gd name="T3" fmla="*/ 0 h 83"/>
                <a:gd name="T4" fmla="*/ 29 w 60"/>
                <a:gd name="T5" fmla="*/ 0 h 83"/>
                <a:gd name="T6" fmla="*/ 30 w 60"/>
                <a:gd name="T7" fmla="*/ 0 h 83"/>
                <a:gd name="T8" fmla="*/ 30 w 60"/>
                <a:gd name="T9" fmla="*/ 0 h 83"/>
                <a:gd name="T10" fmla="*/ 31 w 60"/>
                <a:gd name="T11" fmla="*/ 0 h 83"/>
                <a:gd name="T12" fmla="*/ 31 w 60"/>
                <a:gd name="T13" fmla="*/ 0 h 83"/>
                <a:gd name="T14" fmla="*/ 53 w 60"/>
                <a:gd name="T15" fmla="*/ 0 h 83"/>
                <a:gd name="T16" fmla="*/ 59 w 60"/>
                <a:gd name="T17" fmla="*/ 10 h 83"/>
                <a:gd name="T18" fmla="*/ 56 w 60"/>
                <a:gd name="T19" fmla="*/ 42 h 83"/>
                <a:gd name="T20" fmla="*/ 56 w 60"/>
                <a:gd name="T21" fmla="*/ 83 h 83"/>
                <a:gd name="T22" fmla="*/ 4 w 60"/>
                <a:gd name="T23" fmla="*/ 83 h 83"/>
                <a:gd name="T24" fmla="*/ 4 w 60"/>
                <a:gd name="T25" fmla="*/ 42 h 83"/>
                <a:gd name="T26" fmla="*/ 1 w 60"/>
                <a:gd name="T27" fmla="*/ 10 h 83"/>
                <a:gd name="T28" fmla="*/ 7 w 60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83">
                  <a:moveTo>
                    <a:pt x="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0" y="4"/>
                    <a:pt x="59" y="10"/>
                  </a:cubicBezTo>
                  <a:cubicBezTo>
                    <a:pt x="58" y="22"/>
                    <a:pt x="56" y="32"/>
                    <a:pt x="56" y="4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32"/>
                    <a:pt x="2" y="22"/>
                    <a:pt x="1" y="10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94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7" name="Freeform 54"/>
            <p:cNvSpPr>
              <a:spLocks/>
            </p:cNvSpPr>
            <p:nvPr/>
          </p:nvSpPr>
          <p:spPr bwMode="auto">
            <a:xfrm>
              <a:off x="8194675" y="5005388"/>
              <a:ext cx="349250" cy="1490663"/>
            </a:xfrm>
            <a:custGeom>
              <a:avLst/>
              <a:gdLst>
                <a:gd name="T0" fmla="*/ 10 w 19"/>
                <a:gd name="T1" fmla="*/ 0 h 81"/>
                <a:gd name="T2" fmla="*/ 10 w 19"/>
                <a:gd name="T3" fmla="*/ 0 h 81"/>
                <a:gd name="T4" fmla="*/ 19 w 19"/>
                <a:gd name="T5" fmla="*/ 9 h 81"/>
                <a:gd name="T6" fmla="*/ 19 w 19"/>
                <a:gd name="T7" fmla="*/ 72 h 81"/>
                <a:gd name="T8" fmla="*/ 10 w 19"/>
                <a:gd name="T9" fmla="*/ 81 h 81"/>
                <a:gd name="T10" fmla="*/ 10 w 19"/>
                <a:gd name="T11" fmla="*/ 81 h 81"/>
                <a:gd name="T12" fmla="*/ 0 w 19"/>
                <a:gd name="T13" fmla="*/ 72 h 81"/>
                <a:gd name="T14" fmla="*/ 0 w 19"/>
                <a:gd name="T15" fmla="*/ 9 h 81"/>
                <a:gd name="T16" fmla="*/ 10 w 19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7"/>
                    <a:pt x="15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5" y="81"/>
                    <a:pt x="0" y="77"/>
                    <a:pt x="0" y="7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3B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8" name="Freeform 55"/>
            <p:cNvSpPr>
              <a:spLocks/>
            </p:cNvSpPr>
            <p:nvPr/>
          </p:nvSpPr>
          <p:spPr bwMode="auto">
            <a:xfrm>
              <a:off x="8175625" y="3441701"/>
              <a:ext cx="496887" cy="1527175"/>
            </a:xfrm>
            <a:custGeom>
              <a:avLst/>
              <a:gdLst>
                <a:gd name="T0" fmla="*/ 4 w 27"/>
                <a:gd name="T1" fmla="*/ 0 h 83"/>
                <a:gd name="T2" fmla="*/ 26 w 27"/>
                <a:gd name="T3" fmla="*/ 0 h 83"/>
                <a:gd name="T4" fmla="*/ 26 w 27"/>
                <a:gd name="T5" fmla="*/ 0 h 83"/>
                <a:gd name="T6" fmla="*/ 27 w 27"/>
                <a:gd name="T7" fmla="*/ 0 h 83"/>
                <a:gd name="T8" fmla="*/ 27 w 27"/>
                <a:gd name="T9" fmla="*/ 0 h 83"/>
                <a:gd name="T10" fmla="*/ 27 w 27"/>
                <a:gd name="T11" fmla="*/ 83 h 83"/>
                <a:gd name="T12" fmla="*/ 1 w 27"/>
                <a:gd name="T13" fmla="*/ 83 h 83"/>
                <a:gd name="T14" fmla="*/ 0 w 27"/>
                <a:gd name="T15" fmla="*/ 10 h 83"/>
                <a:gd name="T16" fmla="*/ 4 w 27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83">
                  <a:moveTo>
                    <a:pt x="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89" name="Freeform 56"/>
            <p:cNvSpPr>
              <a:spLocks/>
            </p:cNvSpPr>
            <p:nvPr/>
          </p:nvSpPr>
          <p:spPr bwMode="auto">
            <a:xfrm>
              <a:off x="8359775" y="3386138"/>
              <a:ext cx="625475" cy="147638"/>
            </a:xfrm>
            <a:custGeom>
              <a:avLst/>
              <a:gdLst>
                <a:gd name="T0" fmla="*/ 5 w 34"/>
                <a:gd name="T1" fmla="*/ 0 h 8"/>
                <a:gd name="T2" fmla="*/ 0 w 34"/>
                <a:gd name="T3" fmla="*/ 3 h 8"/>
                <a:gd name="T4" fmla="*/ 34 w 34"/>
                <a:gd name="T5" fmla="*/ 3 h 8"/>
                <a:gd name="T6" fmla="*/ 29 w 34"/>
                <a:gd name="T7" fmla="*/ 0 h 8"/>
                <a:gd name="T8" fmla="*/ 5 w 3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8" y="8"/>
                    <a:pt x="28" y="7"/>
                    <a:pt x="34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2"/>
                    <a:pt x="12" y="2"/>
                    <a:pt x="5" y="0"/>
                  </a:cubicBezTo>
                  <a:close/>
                </a:path>
              </a:pathLst>
            </a:custGeom>
            <a:solidFill>
              <a:srgbClr val="C9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0" name="Freeform 57"/>
            <p:cNvSpPr>
              <a:spLocks/>
            </p:cNvSpPr>
            <p:nvPr/>
          </p:nvSpPr>
          <p:spPr bwMode="auto">
            <a:xfrm>
              <a:off x="8359775" y="3386138"/>
              <a:ext cx="312737" cy="111125"/>
            </a:xfrm>
            <a:custGeom>
              <a:avLst/>
              <a:gdLst>
                <a:gd name="T0" fmla="*/ 5 w 17"/>
                <a:gd name="T1" fmla="*/ 0 h 6"/>
                <a:gd name="T2" fmla="*/ 0 w 17"/>
                <a:gd name="T3" fmla="*/ 3 h 6"/>
                <a:gd name="T4" fmla="*/ 17 w 17"/>
                <a:gd name="T5" fmla="*/ 6 h 6"/>
                <a:gd name="T6" fmla="*/ 17 w 17"/>
                <a:gd name="T7" fmla="*/ 1 h 6"/>
                <a:gd name="T8" fmla="*/ 5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10" y="6"/>
                    <a:pt x="17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8" y="1"/>
                    <a:pt x="5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1" name="Freeform 58"/>
            <p:cNvSpPr>
              <a:spLocks/>
            </p:cNvSpPr>
            <p:nvPr/>
          </p:nvSpPr>
          <p:spPr bwMode="auto">
            <a:xfrm>
              <a:off x="8323263" y="3405188"/>
              <a:ext cx="698500" cy="146050"/>
            </a:xfrm>
            <a:custGeom>
              <a:avLst/>
              <a:gdLst>
                <a:gd name="T0" fmla="*/ 4 w 38"/>
                <a:gd name="T1" fmla="*/ 0 h 8"/>
                <a:gd name="T2" fmla="*/ 33 w 38"/>
                <a:gd name="T3" fmla="*/ 0 h 8"/>
                <a:gd name="T4" fmla="*/ 38 w 38"/>
                <a:gd name="T5" fmla="*/ 2 h 8"/>
                <a:gd name="T6" fmla="*/ 0 w 38"/>
                <a:gd name="T7" fmla="*/ 2 h 8"/>
                <a:gd name="T8" fmla="*/ 4 w 3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4" y="0"/>
                  </a:moveTo>
                  <a:cubicBezTo>
                    <a:pt x="14" y="3"/>
                    <a:pt x="25" y="3"/>
                    <a:pt x="33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27" y="8"/>
                    <a:pt x="11" y="8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38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auto">
            <a:xfrm>
              <a:off x="7974013" y="5114926"/>
              <a:ext cx="1379537" cy="295275"/>
            </a:xfrm>
            <a:custGeom>
              <a:avLst/>
              <a:gdLst>
                <a:gd name="T0" fmla="*/ 8 w 75"/>
                <a:gd name="T1" fmla="*/ 0 h 16"/>
                <a:gd name="T2" fmla="*/ 67 w 75"/>
                <a:gd name="T3" fmla="*/ 0 h 16"/>
                <a:gd name="T4" fmla="*/ 75 w 75"/>
                <a:gd name="T5" fmla="*/ 5 h 16"/>
                <a:gd name="T6" fmla="*/ 75 w 75"/>
                <a:gd name="T7" fmla="*/ 11 h 16"/>
                <a:gd name="T8" fmla="*/ 67 w 75"/>
                <a:gd name="T9" fmla="*/ 16 h 16"/>
                <a:gd name="T10" fmla="*/ 8 w 75"/>
                <a:gd name="T11" fmla="*/ 16 h 16"/>
                <a:gd name="T12" fmla="*/ 0 w 75"/>
                <a:gd name="T13" fmla="*/ 11 h 16"/>
                <a:gd name="T14" fmla="*/ 0 w 75"/>
                <a:gd name="T15" fmla="*/ 5 h 16"/>
                <a:gd name="T16" fmla="*/ 8 w 7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">
                  <a:moveTo>
                    <a:pt x="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5" y="2"/>
                    <a:pt x="75" y="5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4"/>
                    <a:pt x="72" y="16"/>
                    <a:pt x="6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3" name="Freeform 60"/>
            <p:cNvSpPr>
              <a:spLocks/>
            </p:cNvSpPr>
            <p:nvPr/>
          </p:nvSpPr>
          <p:spPr bwMode="auto">
            <a:xfrm>
              <a:off x="7974013" y="5114926"/>
              <a:ext cx="698500" cy="295275"/>
            </a:xfrm>
            <a:custGeom>
              <a:avLst/>
              <a:gdLst>
                <a:gd name="T0" fmla="*/ 8 w 38"/>
                <a:gd name="T1" fmla="*/ 0 h 16"/>
                <a:gd name="T2" fmla="*/ 38 w 38"/>
                <a:gd name="T3" fmla="*/ 0 h 16"/>
                <a:gd name="T4" fmla="*/ 38 w 38"/>
                <a:gd name="T5" fmla="*/ 16 h 16"/>
                <a:gd name="T6" fmla="*/ 8 w 38"/>
                <a:gd name="T7" fmla="*/ 16 h 16"/>
                <a:gd name="T8" fmla="*/ 0 w 38"/>
                <a:gd name="T9" fmla="*/ 11 h 16"/>
                <a:gd name="T10" fmla="*/ 0 w 38"/>
                <a:gd name="T11" fmla="*/ 5 h 16"/>
                <a:gd name="T12" fmla="*/ 8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4"/>
                    <a:pt x="0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4" name="Freeform 61"/>
            <p:cNvSpPr>
              <a:spLocks/>
            </p:cNvSpPr>
            <p:nvPr/>
          </p:nvSpPr>
          <p:spPr bwMode="auto">
            <a:xfrm>
              <a:off x="8027988" y="4159251"/>
              <a:ext cx="1289050" cy="312738"/>
            </a:xfrm>
            <a:custGeom>
              <a:avLst/>
              <a:gdLst>
                <a:gd name="T0" fmla="*/ 7 w 70"/>
                <a:gd name="T1" fmla="*/ 0 h 17"/>
                <a:gd name="T2" fmla="*/ 63 w 70"/>
                <a:gd name="T3" fmla="*/ 0 h 17"/>
                <a:gd name="T4" fmla="*/ 70 w 70"/>
                <a:gd name="T5" fmla="*/ 6 h 17"/>
                <a:gd name="T6" fmla="*/ 70 w 70"/>
                <a:gd name="T7" fmla="*/ 11 h 17"/>
                <a:gd name="T8" fmla="*/ 63 w 70"/>
                <a:gd name="T9" fmla="*/ 17 h 17"/>
                <a:gd name="T10" fmla="*/ 7 w 70"/>
                <a:gd name="T11" fmla="*/ 17 h 17"/>
                <a:gd name="T12" fmla="*/ 0 w 70"/>
                <a:gd name="T13" fmla="*/ 11 h 17"/>
                <a:gd name="T14" fmla="*/ 0 w 70"/>
                <a:gd name="T15" fmla="*/ 6 h 17"/>
                <a:gd name="T16" fmla="*/ 7 w 70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2"/>
                    <a:pt x="70" y="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4"/>
                    <a:pt x="66" y="17"/>
                    <a:pt x="63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5" name="Freeform 62"/>
            <p:cNvSpPr>
              <a:spLocks/>
            </p:cNvSpPr>
            <p:nvPr/>
          </p:nvSpPr>
          <p:spPr bwMode="auto">
            <a:xfrm>
              <a:off x="8027988" y="4471988"/>
              <a:ext cx="1289050" cy="293688"/>
            </a:xfrm>
            <a:custGeom>
              <a:avLst/>
              <a:gdLst>
                <a:gd name="T0" fmla="*/ 7 w 70"/>
                <a:gd name="T1" fmla="*/ 0 h 16"/>
                <a:gd name="T2" fmla="*/ 63 w 70"/>
                <a:gd name="T3" fmla="*/ 0 h 16"/>
                <a:gd name="T4" fmla="*/ 70 w 70"/>
                <a:gd name="T5" fmla="*/ 6 h 16"/>
                <a:gd name="T6" fmla="*/ 70 w 70"/>
                <a:gd name="T7" fmla="*/ 10 h 16"/>
                <a:gd name="T8" fmla="*/ 63 w 70"/>
                <a:gd name="T9" fmla="*/ 16 h 16"/>
                <a:gd name="T10" fmla="*/ 7 w 70"/>
                <a:gd name="T11" fmla="*/ 16 h 16"/>
                <a:gd name="T12" fmla="*/ 0 w 70"/>
                <a:gd name="T13" fmla="*/ 10 h 16"/>
                <a:gd name="T14" fmla="*/ 0 w 70"/>
                <a:gd name="T15" fmla="*/ 6 h 16"/>
                <a:gd name="T16" fmla="*/ 7 w 7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6">
                  <a:moveTo>
                    <a:pt x="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6" y="0"/>
                    <a:pt x="70" y="3"/>
                    <a:pt x="70" y="6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3"/>
                    <a:pt x="66" y="16"/>
                    <a:pt x="6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6" name="Freeform 63"/>
            <p:cNvSpPr>
              <a:spLocks/>
            </p:cNvSpPr>
            <p:nvPr/>
          </p:nvSpPr>
          <p:spPr bwMode="auto">
            <a:xfrm>
              <a:off x="8027988" y="4159251"/>
              <a:ext cx="644525" cy="312738"/>
            </a:xfrm>
            <a:custGeom>
              <a:avLst/>
              <a:gdLst>
                <a:gd name="T0" fmla="*/ 7 w 35"/>
                <a:gd name="T1" fmla="*/ 0 h 17"/>
                <a:gd name="T2" fmla="*/ 35 w 35"/>
                <a:gd name="T3" fmla="*/ 0 h 17"/>
                <a:gd name="T4" fmla="*/ 35 w 35"/>
                <a:gd name="T5" fmla="*/ 17 h 17"/>
                <a:gd name="T6" fmla="*/ 7 w 35"/>
                <a:gd name="T7" fmla="*/ 17 h 17"/>
                <a:gd name="T8" fmla="*/ 0 w 35"/>
                <a:gd name="T9" fmla="*/ 11 h 17"/>
                <a:gd name="T10" fmla="*/ 0 w 35"/>
                <a:gd name="T11" fmla="*/ 6 h 17"/>
                <a:gd name="T12" fmla="*/ 7 w 3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0" y="14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7" name="Freeform 64"/>
            <p:cNvSpPr>
              <a:spLocks/>
            </p:cNvSpPr>
            <p:nvPr/>
          </p:nvSpPr>
          <p:spPr bwMode="auto">
            <a:xfrm>
              <a:off x="8027988" y="4471988"/>
              <a:ext cx="644525" cy="293688"/>
            </a:xfrm>
            <a:custGeom>
              <a:avLst/>
              <a:gdLst>
                <a:gd name="T0" fmla="*/ 7 w 35"/>
                <a:gd name="T1" fmla="*/ 0 h 16"/>
                <a:gd name="T2" fmla="*/ 35 w 35"/>
                <a:gd name="T3" fmla="*/ 0 h 16"/>
                <a:gd name="T4" fmla="*/ 35 w 35"/>
                <a:gd name="T5" fmla="*/ 16 h 16"/>
                <a:gd name="T6" fmla="*/ 7 w 35"/>
                <a:gd name="T7" fmla="*/ 16 h 16"/>
                <a:gd name="T8" fmla="*/ 0 w 35"/>
                <a:gd name="T9" fmla="*/ 10 h 16"/>
                <a:gd name="T10" fmla="*/ 0 w 35"/>
                <a:gd name="T11" fmla="*/ 6 h 16"/>
                <a:gd name="T12" fmla="*/ 7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4" y="16"/>
                    <a:pt x="0" y="13"/>
                    <a:pt x="0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8" name="Freeform 65"/>
            <p:cNvSpPr>
              <a:spLocks/>
            </p:cNvSpPr>
            <p:nvPr/>
          </p:nvSpPr>
          <p:spPr bwMode="auto">
            <a:xfrm>
              <a:off x="8047038" y="4397376"/>
              <a:ext cx="1250950" cy="74613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4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99" name="Rectangle 66"/>
            <p:cNvSpPr>
              <a:spLocks noChangeArrowheads="1"/>
            </p:cNvSpPr>
            <p:nvPr/>
          </p:nvSpPr>
          <p:spPr bwMode="auto">
            <a:xfrm>
              <a:off x="8580438" y="4748213"/>
              <a:ext cx="165100" cy="3667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0" name="Rectangle 67"/>
            <p:cNvSpPr>
              <a:spLocks noChangeArrowheads="1"/>
            </p:cNvSpPr>
            <p:nvPr/>
          </p:nvSpPr>
          <p:spPr bwMode="auto">
            <a:xfrm>
              <a:off x="8580438" y="4748213"/>
              <a:ext cx="92075" cy="3667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1" name="Freeform 68"/>
            <p:cNvSpPr>
              <a:spLocks/>
            </p:cNvSpPr>
            <p:nvPr/>
          </p:nvSpPr>
          <p:spPr bwMode="auto">
            <a:xfrm>
              <a:off x="8047038" y="4692651"/>
              <a:ext cx="1250950" cy="73025"/>
            </a:xfrm>
            <a:custGeom>
              <a:avLst/>
              <a:gdLst>
                <a:gd name="T0" fmla="*/ 68 w 68"/>
                <a:gd name="T1" fmla="*/ 0 h 4"/>
                <a:gd name="T2" fmla="*/ 62 w 68"/>
                <a:gd name="T3" fmla="*/ 4 h 4"/>
                <a:gd name="T4" fmla="*/ 6 w 68"/>
                <a:gd name="T5" fmla="*/ 4 h 4"/>
                <a:gd name="T6" fmla="*/ 0 w 68"/>
                <a:gd name="T7" fmla="*/ 0 h 4"/>
                <a:gd name="T8" fmla="*/ 68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8" y="0"/>
                  </a:moveTo>
                  <a:cubicBezTo>
                    <a:pt x="67" y="2"/>
                    <a:pt x="65" y="4"/>
                    <a:pt x="6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1" y="2"/>
                    <a:pt x="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2" name="Rectangle 69"/>
            <p:cNvSpPr>
              <a:spLocks noChangeArrowheads="1"/>
            </p:cNvSpPr>
            <p:nvPr/>
          </p:nvSpPr>
          <p:spPr bwMode="auto">
            <a:xfrm>
              <a:off x="8580438" y="5410201"/>
              <a:ext cx="165100" cy="77311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3" name="Rectangle 70"/>
            <p:cNvSpPr>
              <a:spLocks noChangeArrowheads="1"/>
            </p:cNvSpPr>
            <p:nvPr/>
          </p:nvSpPr>
          <p:spPr bwMode="auto">
            <a:xfrm>
              <a:off x="8580438" y="5410201"/>
              <a:ext cx="92075" cy="773113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4" name="Freeform 71"/>
            <p:cNvSpPr>
              <a:spLocks/>
            </p:cNvSpPr>
            <p:nvPr/>
          </p:nvSpPr>
          <p:spPr bwMode="auto">
            <a:xfrm>
              <a:off x="7974013" y="5318126"/>
              <a:ext cx="1379537" cy="92075"/>
            </a:xfrm>
            <a:custGeom>
              <a:avLst/>
              <a:gdLst>
                <a:gd name="T0" fmla="*/ 75 w 75"/>
                <a:gd name="T1" fmla="*/ 0 h 5"/>
                <a:gd name="T2" fmla="*/ 67 w 75"/>
                <a:gd name="T3" fmla="*/ 5 h 5"/>
                <a:gd name="T4" fmla="*/ 8 w 75"/>
                <a:gd name="T5" fmla="*/ 5 h 5"/>
                <a:gd name="T6" fmla="*/ 0 w 75"/>
                <a:gd name="T7" fmla="*/ 0 h 5"/>
                <a:gd name="T8" fmla="*/ 75 w 7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">
                  <a:moveTo>
                    <a:pt x="75" y="0"/>
                  </a:moveTo>
                  <a:cubicBezTo>
                    <a:pt x="75" y="3"/>
                    <a:pt x="71" y="5"/>
                    <a:pt x="6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5" name="Rectangle 72"/>
            <p:cNvSpPr>
              <a:spLocks noChangeArrowheads="1"/>
            </p:cNvSpPr>
            <p:nvPr/>
          </p:nvSpPr>
          <p:spPr bwMode="auto">
            <a:xfrm>
              <a:off x="8286750" y="6164263"/>
              <a:ext cx="754062" cy="73025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6" name="Rectangle 73"/>
            <p:cNvSpPr>
              <a:spLocks noChangeArrowheads="1"/>
            </p:cNvSpPr>
            <p:nvPr/>
          </p:nvSpPr>
          <p:spPr bwMode="auto">
            <a:xfrm>
              <a:off x="8286750" y="6219826"/>
              <a:ext cx="754062" cy="17463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7" name="Rectangle 74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8" name="Rectangle 75"/>
            <p:cNvSpPr>
              <a:spLocks noChangeArrowheads="1"/>
            </p:cNvSpPr>
            <p:nvPr/>
          </p:nvSpPr>
          <p:spPr bwMode="auto">
            <a:xfrm>
              <a:off x="8304213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9" name="Oval 76"/>
            <p:cNvSpPr>
              <a:spLocks noChangeArrowheads="1"/>
            </p:cNvSpPr>
            <p:nvPr/>
          </p:nvSpPr>
          <p:spPr bwMode="auto">
            <a:xfrm>
              <a:off x="8212138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0" name="Oval 77"/>
            <p:cNvSpPr>
              <a:spLocks noChangeArrowheads="1"/>
            </p:cNvSpPr>
            <p:nvPr/>
          </p:nvSpPr>
          <p:spPr bwMode="auto">
            <a:xfrm>
              <a:off x="8267700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1" name="Rectangle 78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147638"/>
            </a:xfrm>
            <a:prstGeom prst="rect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2" name="Rectangle 79"/>
            <p:cNvSpPr>
              <a:spLocks noChangeArrowheads="1"/>
            </p:cNvSpPr>
            <p:nvPr/>
          </p:nvSpPr>
          <p:spPr bwMode="auto">
            <a:xfrm>
              <a:off x="8985250" y="6237288"/>
              <a:ext cx="36512" cy="36513"/>
            </a:xfrm>
            <a:prstGeom prst="rect">
              <a:avLst/>
            </a:prstGeom>
            <a:solidFill>
              <a:srgbClr val="70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3" name="Oval 80"/>
            <p:cNvSpPr>
              <a:spLocks noChangeArrowheads="1"/>
            </p:cNvSpPr>
            <p:nvPr/>
          </p:nvSpPr>
          <p:spPr bwMode="auto">
            <a:xfrm>
              <a:off x="8893175" y="6348413"/>
              <a:ext cx="203200" cy="18415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4" name="Oval 81"/>
            <p:cNvSpPr>
              <a:spLocks noChangeArrowheads="1"/>
            </p:cNvSpPr>
            <p:nvPr/>
          </p:nvSpPr>
          <p:spPr bwMode="auto">
            <a:xfrm>
              <a:off x="8948738" y="6384926"/>
              <a:ext cx="111125" cy="111125"/>
            </a:xfrm>
            <a:prstGeom prst="ellipse">
              <a:avLst/>
            </a:prstGeom>
            <a:solidFill>
              <a:srgbClr val="8D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5" name="Freeform 82"/>
            <p:cNvSpPr>
              <a:spLocks/>
            </p:cNvSpPr>
            <p:nvPr/>
          </p:nvSpPr>
          <p:spPr bwMode="auto">
            <a:xfrm>
              <a:off x="7531100" y="3441701"/>
              <a:ext cx="865187" cy="735013"/>
            </a:xfrm>
            <a:custGeom>
              <a:avLst/>
              <a:gdLst>
                <a:gd name="T0" fmla="*/ 11 w 47"/>
                <a:gd name="T1" fmla="*/ 40 h 40"/>
                <a:gd name="T2" fmla="*/ 27 w 47"/>
                <a:gd name="T3" fmla="*/ 28 h 40"/>
                <a:gd name="T4" fmla="*/ 43 w 47"/>
                <a:gd name="T5" fmla="*/ 12 h 40"/>
                <a:gd name="T6" fmla="*/ 33 w 47"/>
                <a:gd name="T7" fmla="*/ 0 h 40"/>
                <a:gd name="T8" fmla="*/ 33 w 47"/>
                <a:gd name="T9" fmla="*/ 0 h 40"/>
                <a:gd name="T10" fmla="*/ 10 w 47"/>
                <a:gd name="T11" fmla="*/ 20 h 40"/>
                <a:gd name="T12" fmla="*/ 11 w 4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0">
                  <a:moveTo>
                    <a:pt x="11" y="40"/>
                  </a:moveTo>
                  <a:cubicBezTo>
                    <a:pt x="19" y="40"/>
                    <a:pt x="23" y="32"/>
                    <a:pt x="27" y="2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7" y="8"/>
                    <a:pt x="39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19" y="11"/>
                    <a:pt x="10" y="20"/>
                  </a:cubicBezTo>
                  <a:cubicBezTo>
                    <a:pt x="0" y="30"/>
                    <a:pt x="1" y="40"/>
                    <a:pt x="11" y="40"/>
                  </a:cubicBezTo>
                  <a:close/>
                </a:path>
              </a:pathLst>
            </a:custGeom>
            <a:solidFill>
              <a:srgbClr val="536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6" name="Freeform 83"/>
            <p:cNvSpPr>
              <a:spLocks/>
            </p:cNvSpPr>
            <p:nvPr/>
          </p:nvSpPr>
          <p:spPr bwMode="auto">
            <a:xfrm>
              <a:off x="7954963" y="3735388"/>
              <a:ext cx="1435100" cy="460375"/>
            </a:xfrm>
            <a:custGeom>
              <a:avLst/>
              <a:gdLst>
                <a:gd name="T0" fmla="*/ 8 w 78"/>
                <a:gd name="T1" fmla="*/ 0 h 25"/>
                <a:gd name="T2" fmla="*/ 70 w 78"/>
                <a:gd name="T3" fmla="*/ 0 h 25"/>
                <a:gd name="T4" fmla="*/ 78 w 78"/>
                <a:gd name="T5" fmla="*/ 9 h 25"/>
                <a:gd name="T6" fmla="*/ 78 w 78"/>
                <a:gd name="T7" fmla="*/ 16 h 25"/>
                <a:gd name="T8" fmla="*/ 70 w 78"/>
                <a:gd name="T9" fmla="*/ 25 h 25"/>
                <a:gd name="T10" fmla="*/ 8 w 78"/>
                <a:gd name="T11" fmla="*/ 25 h 25"/>
                <a:gd name="T12" fmla="*/ 0 w 78"/>
                <a:gd name="T13" fmla="*/ 16 h 25"/>
                <a:gd name="T14" fmla="*/ 0 w 78"/>
                <a:gd name="T15" fmla="*/ 9 h 25"/>
                <a:gd name="T16" fmla="*/ 8 w 78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25">
                  <a:moveTo>
                    <a:pt x="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4" y="0"/>
                    <a:pt x="78" y="4"/>
                    <a:pt x="78" y="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21"/>
                    <a:pt x="74" y="25"/>
                    <a:pt x="7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7" name="Freeform 84"/>
            <p:cNvSpPr>
              <a:spLocks/>
            </p:cNvSpPr>
            <p:nvPr/>
          </p:nvSpPr>
          <p:spPr bwMode="auto">
            <a:xfrm>
              <a:off x="7954963" y="3735388"/>
              <a:ext cx="698500" cy="460375"/>
            </a:xfrm>
            <a:custGeom>
              <a:avLst/>
              <a:gdLst>
                <a:gd name="T0" fmla="*/ 8 w 38"/>
                <a:gd name="T1" fmla="*/ 0 h 25"/>
                <a:gd name="T2" fmla="*/ 38 w 38"/>
                <a:gd name="T3" fmla="*/ 0 h 25"/>
                <a:gd name="T4" fmla="*/ 38 w 38"/>
                <a:gd name="T5" fmla="*/ 25 h 25"/>
                <a:gd name="T6" fmla="*/ 8 w 38"/>
                <a:gd name="T7" fmla="*/ 25 h 25"/>
                <a:gd name="T8" fmla="*/ 0 w 38"/>
                <a:gd name="T9" fmla="*/ 16 h 25"/>
                <a:gd name="T10" fmla="*/ 0 w 38"/>
                <a:gd name="T11" fmla="*/ 9 h 25"/>
                <a:gd name="T12" fmla="*/ 8 w 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1"/>
                    <a:pt x="0" y="1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EEA9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18" name="Freeform 85"/>
            <p:cNvSpPr>
              <a:spLocks/>
            </p:cNvSpPr>
            <p:nvPr/>
          </p:nvSpPr>
          <p:spPr bwMode="auto">
            <a:xfrm>
              <a:off x="7974013" y="4103688"/>
              <a:ext cx="1398587" cy="92075"/>
            </a:xfrm>
            <a:custGeom>
              <a:avLst/>
              <a:gdLst>
                <a:gd name="T0" fmla="*/ 76 w 76"/>
                <a:gd name="T1" fmla="*/ 0 h 5"/>
                <a:gd name="T2" fmla="*/ 69 w 76"/>
                <a:gd name="T3" fmla="*/ 5 h 5"/>
                <a:gd name="T4" fmla="*/ 7 w 76"/>
                <a:gd name="T5" fmla="*/ 5 h 5"/>
                <a:gd name="T6" fmla="*/ 0 w 76"/>
                <a:gd name="T7" fmla="*/ 0 h 5"/>
                <a:gd name="T8" fmla="*/ 76 w 7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">
                  <a:moveTo>
                    <a:pt x="76" y="0"/>
                  </a:moveTo>
                  <a:cubicBezTo>
                    <a:pt x="75" y="3"/>
                    <a:pt x="72" y="5"/>
                    <a:pt x="6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5"/>
                    <a:pt x="1" y="3"/>
                    <a:pt x="0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97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17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77800" y="1828800"/>
            <a:ext cx="8464599" cy="4762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PicHit.Me</a:t>
            </a:r>
            <a:r>
              <a:rPr lang="en-US" sz="1800" dirty="0"/>
              <a:t> provides quick and easy access to hi-res legally cleared photos.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Helps users create more meaningful and attractive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Increases confidence in security and safety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Enables faster creation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443973" y="314281"/>
            <a:ext cx="10515600" cy="127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Offer deep value to your users</a:t>
            </a:r>
            <a:br>
              <a:rPr lang="en-US" sz="4400" dirty="0"/>
            </a:br>
            <a:r>
              <a:rPr lang="en-US" sz="4000" dirty="0">
                <a:solidFill>
                  <a:srgbClr val="7030A0"/>
                </a:solidFill>
              </a:rPr>
              <a:t>Support core authoring tasks</a:t>
            </a:r>
          </a:p>
        </p:txBody>
      </p:sp>
    </p:spTree>
    <p:extLst>
      <p:ext uri="{BB962C8B-B14F-4D97-AF65-F5344CB8AC3E}">
        <p14:creationId xmlns:p14="http://schemas.microsoft.com/office/powerpoint/2010/main" val="140655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Poll Everywhere enables new scenarios inside of PowerPoint. Pose questions, get answers and collate feedback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Aids communication, collaboration and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Compliments 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Provides new unique functionality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43973" y="1828800"/>
            <a:ext cx="8470800" cy="47625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3973" y="314281"/>
            <a:ext cx="10515600" cy="127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Offer deep value to your users</a:t>
            </a:r>
            <a:br>
              <a:rPr lang="en-US" sz="4400" dirty="0"/>
            </a:br>
            <a:r>
              <a:rPr lang="en-US" sz="4000" dirty="0">
                <a:solidFill>
                  <a:srgbClr val="7030A0"/>
                </a:solidFill>
              </a:rPr>
              <a:t>Enable new scenarios</a:t>
            </a:r>
          </a:p>
        </p:txBody>
      </p:sp>
    </p:spTree>
    <p:extLst>
      <p:ext uri="{BB962C8B-B14F-4D97-AF65-F5344CB8AC3E}">
        <p14:creationId xmlns:p14="http://schemas.microsoft.com/office/powerpoint/2010/main" val="31192913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DocuSign enables scenarios inside Office by embedding its service as a complement to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Increases productivity thru proximity &amp;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Simple gestures like drag and drop enhance the 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Integrates deeply with OneDrive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77800" y="1828800"/>
            <a:ext cx="8464599" cy="47625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3973" y="314281"/>
            <a:ext cx="10515600" cy="127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Offer deep value to your users</a:t>
            </a:r>
            <a:br>
              <a:rPr lang="en-US" sz="4400" dirty="0"/>
            </a:br>
            <a:r>
              <a:rPr lang="en-US" sz="4000" dirty="0">
                <a:solidFill>
                  <a:srgbClr val="7030A0"/>
                </a:solidFill>
              </a:rPr>
              <a:t>Embed complementary services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96" y="3143001"/>
            <a:ext cx="4743099" cy="347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535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Mini-calendar Date Picker customizes and improves the Excel data entry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Speeds up data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Compliments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Enables productivity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374700" y="1828800"/>
            <a:ext cx="8470800" cy="476250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443973" y="314281"/>
            <a:ext cx="10515600" cy="127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Offer deep value to your users</a:t>
            </a:r>
            <a:br>
              <a:rPr lang="en-US" sz="4400" dirty="0"/>
            </a:br>
            <a:r>
              <a:rPr lang="en-US" sz="4000" dirty="0">
                <a:solidFill>
                  <a:srgbClr val="7030A0"/>
                </a:solidFill>
              </a:rPr>
              <a:t>Improve the Office experience</a:t>
            </a:r>
          </a:p>
        </p:txBody>
      </p:sp>
    </p:spTree>
    <p:extLst>
      <p:ext uri="{BB962C8B-B14F-4D97-AF65-F5344CB8AC3E}">
        <p14:creationId xmlns:p14="http://schemas.microsoft.com/office/powerpoint/2010/main" val="80783498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2" y="0"/>
            <a:ext cx="11771948" cy="1325563"/>
          </a:xfrm>
        </p:spPr>
        <p:txBody>
          <a:bodyPr/>
          <a:lstStyle/>
          <a:p>
            <a:r>
              <a:rPr lang="en-US" dirty="0"/>
              <a:t>First run experiences that quickly engage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" y="1360602"/>
            <a:ext cx="6971348" cy="596280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Personalize and greet the user.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Describe clearly the value your add-in offers </a:t>
            </a:r>
            <a:r>
              <a:rPr lang="en-US" b="1" u="sng" dirty="0"/>
              <a:t>before</a:t>
            </a:r>
            <a:r>
              <a:rPr lang="en-US" dirty="0"/>
              <a:t> asking users to sign-in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Don’t assume users know how it works. Be prepared to show teaching UX and videos.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Give free trials out of the box (no signups). </a:t>
            </a:r>
            <a:r>
              <a:rPr lang="en-US" b="1" u="sng" dirty="0"/>
              <a:t>Freemium</a:t>
            </a:r>
            <a:r>
              <a:rPr lang="en-US" dirty="0"/>
              <a:t> is good and mitigates user drop-offs. Show/tease the premium features.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Keep new user sign-up dead simple. Prefill info you already have: email, display name. Skip email verifications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66" y="1325563"/>
            <a:ext cx="2800014" cy="5155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38772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66" y="1233921"/>
            <a:ext cx="9566560" cy="5378564"/>
          </a:xfrm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329977" y="853025"/>
            <a:ext cx="7252854" cy="5943600"/>
          </a:xfrm>
          <a:prstGeom prst="rect">
            <a:avLst/>
          </a:prstGeom>
          <a:gradFill>
            <a:gsLst>
              <a:gs pos="7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538" y="190243"/>
            <a:ext cx="10515600" cy="1325563"/>
          </a:xfrm>
        </p:spPr>
        <p:txBody>
          <a:bodyPr/>
          <a:lstStyle/>
          <a:p>
            <a:r>
              <a:rPr lang="en-US" dirty="0"/>
              <a:t>Use Office Fabric UI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687" y="1522333"/>
            <a:ext cx="8513436" cy="4786470"/>
          </a:xfrm>
          <a:prstGeom prst="rect">
            <a:avLst/>
          </a:prstGeom>
          <a:effectLst>
            <a:outerShdw blurRad="152400" sx="101000" sy="101000" algn="ctr" rotWithShape="0">
              <a:prstClr val="black">
                <a:alpha val="25000"/>
              </a:prstClr>
            </a:outerShdw>
          </a:effectLst>
        </p:spPr>
      </p:pic>
      <p:sp>
        <p:nvSpPr>
          <p:cNvPr id="8" name="Rectangular Callout 7"/>
          <p:cNvSpPr/>
          <p:nvPr/>
        </p:nvSpPr>
        <p:spPr>
          <a:xfrm>
            <a:off x="2085062" y="2681348"/>
            <a:ext cx="1165747" cy="386883"/>
          </a:xfrm>
          <a:prstGeom prst="wedgeRectCallout">
            <a:avLst>
              <a:gd name="adj1" fmla="val -20833"/>
              <a:gd name="adj2" fmla="val 9030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Icons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255360" y="2524216"/>
            <a:ext cx="1332395" cy="655204"/>
          </a:xfrm>
          <a:prstGeom prst="wedgeRectCallout">
            <a:avLst>
              <a:gd name="adj1" fmla="val 58183"/>
              <a:gd name="adj2" fmla="val -2091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NavBar</a:t>
            </a:r>
            <a:endParaRPr lang="en-US" sz="1400" dirty="0"/>
          </a:p>
          <a:p>
            <a:pPr algn="ctr"/>
            <a:r>
              <a:rPr lang="en-US" sz="1400" dirty="0"/>
              <a:t>Component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4114999" y="5529618"/>
            <a:ext cx="1773339" cy="655204"/>
          </a:xfrm>
          <a:prstGeom prst="wedgeRectCallout">
            <a:avLst>
              <a:gd name="adj1" fmla="val 20841"/>
              <a:gd name="adj2" fmla="val -7222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Neutral colors</a:t>
            </a:r>
            <a:br>
              <a:rPr lang="en-US" sz="1400" dirty="0"/>
            </a:br>
            <a:r>
              <a:rPr lang="en-US" sz="1400" dirty="0"/>
              <a:t>default Office font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5849133" y="4256718"/>
            <a:ext cx="1332395" cy="655204"/>
          </a:xfrm>
          <a:prstGeom prst="wedgeRectCallout">
            <a:avLst>
              <a:gd name="adj1" fmla="val -60907"/>
              <a:gd name="adj2" fmla="val -2091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Give UI space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031449" y="1436121"/>
            <a:ext cx="3044723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706099" y="444055"/>
            <a:ext cx="3753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http://dev.office.com/fabric</a:t>
            </a:r>
            <a:r>
              <a:rPr lang="en-US" sz="2000" dirty="0"/>
              <a:t>  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4109167" y="2524216"/>
            <a:ext cx="1332395" cy="655204"/>
          </a:xfrm>
          <a:prstGeom prst="wedgeRectCallout">
            <a:avLst>
              <a:gd name="adj1" fmla="val -20368"/>
              <a:gd name="adj2" fmla="val 7156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Command Bar</a:t>
            </a:r>
          </a:p>
          <a:p>
            <a:pPr algn="ctr"/>
            <a:r>
              <a:rPr lang="en-US" sz="1400" dirty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33690778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&amp; GTM</a:t>
            </a:r>
            <a:br>
              <a:rPr lang="en-US" dirty="0"/>
            </a:br>
            <a:r>
              <a:rPr lang="en-US" dirty="0"/>
              <a:t>Best Practices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8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28" y="16513"/>
            <a:ext cx="10515600" cy="1325563"/>
          </a:xfrm>
        </p:spPr>
        <p:txBody>
          <a:bodyPr/>
          <a:lstStyle/>
          <a:p>
            <a:r>
              <a:rPr lang="en-US" dirty="0"/>
              <a:t>Website &amp; marketing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5980"/>
            <a:ext cx="7666892" cy="5764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Your listing in the Office Store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Create and promote a robust </a:t>
            </a:r>
            <a:r>
              <a:rPr lang="en-US" b="1" dirty="0"/>
              <a:t>trial experience </a:t>
            </a:r>
            <a:r>
              <a:rPr lang="en-US" dirty="0"/>
              <a:t>of your add-in.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Add </a:t>
            </a:r>
            <a:r>
              <a:rPr lang="en-US" b="1" dirty="0"/>
              <a:t>videos, screenshots, and in-product training and tips </a:t>
            </a:r>
            <a:r>
              <a:rPr lang="en-US" dirty="0"/>
              <a:t>to your add-in to show users the value and how it works.</a:t>
            </a:r>
            <a:endParaRPr lang="en-US" b="1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Create and promote a </a:t>
            </a:r>
            <a:r>
              <a:rPr lang="en-US" b="1" dirty="0"/>
              <a:t>dedicated website</a:t>
            </a:r>
            <a:r>
              <a:rPr lang="en-US" dirty="0"/>
              <a:t> for your add-in</a:t>
            </a:r>
            <a:r>
              <a:rPr lang="en-US" b="1" dirty="0"/>
              <a:t>.</a:t>
            </a:r>
            <a:r>
              <a:rPr lang="en-US" dirty="0"/>
              <a:t> This is an important conduit to the Store to </a:t>
            </a:r>
            <a:r>
              <a:rPr lang="en-US" b="1" dirty="0"/>
              <a:t>increase downloads</a:t>
            </a:r>
            <a:r>
              <a:rPr lang="en-US" dirty="0"/>
              <a:t>.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Promotional videos and emails </a:t>
            </a:r>
            <a:r>
              <a:rPr lang="en-US" dirty="0"/>
              <a:t>can also help drive traffic.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Microsoft promotion of add-ins 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00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494" y="1175981"/>
            <a:ext cx="3669679" cy="33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21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Launch and Monitoring</a:t>
            </a:r>
            <a:br>
              <a:rPr lang="en-US" dirty="0"/>
            </a:br>
            <a:r>
              <a:rPr lang="en-US" dirty="0"/>
              <a:t>Best </a:t>
            </a:r>
            <a:r>
              <a:rPr lang="en-US"/>
              <a:t>Practices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347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94" y="199872"/>
            <a:ext cx="10515600" cy="1325563"/>
          </a:xfrm>
        </p:spPr>
        <p:txBody>
          <a:bodyPr/>
          <a:lstStyle/>
          <a:p>
            <a:r>
              <a:rPr lang="en-US" dirty="0"/>
              <a:t>Update &amp; Improve Your Add-in  </a:t>
            </a:r>
            <a:r>
              <a:rPr lang="en-US" b="1" i="1" u="sng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99850" y="152543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Regular updates</a:t>
            </a:r>
          </a:p>
          <a:p>
            <a:r>
              <a:rPr lang="en-US" dirty="0"/>
              <a:t>Add new features, update your UX anytime. Users will see your improvements immediately!</a:t>
            </a:r>
          </a:p>
          <a:p>
            <a:r>
              <a:rPr lang="en-US" dirty="0"/>
              <a:t>Consider A/B testing your UX revisions</a:t>
            </a:r>
          </a:p>
          <a:p>
            <a:r>
              <a:rPr lang="en-US" dirty="0"/>
              <a:t>Security or privacy issues must be fixed in real time</a:t>
            </a:r>
          </a:p>
          <a:p>
            <a:pPr marL="0" indent="0">
              <a:buNone/>
            </a:pP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094" y="152543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Monitor</a:t>
            </a:r>
          </a:p>
          <a:p>
            <a:r>
              <a:rPr lang="en-US" dirty="0"/>
              <a:t>Monitor your add-ins. Know when things are broken and fix asap.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User voice &amp; reviews</a:t>
            </a:r>
          </a:p>
          <a:p>
            <a:r>
              <a:rPr lang="en-US" dirty="0"/>
              <a:t>Ask users to review your add-in</a:t>
            </a:r>
          </a:p>
          <a:p>
            <a:r>
              <a:rPr lang="en-US" dirty="0"/>
              <a:t>Create a </a:t>
            </a:r>
            <a:r>
              <a:rPr lang="en-US" dirty="0" err="1"/>
              <a:t>uservoice</a:t>
            </a:r>
            <a:r>
              <a:rPr lang="en-US" dirty="0"/>
              <a:t> channel to collect feedback</a:t>
            </a:r>
          </a:p>
          <a:p>
            <a:r>
              <a:rPr lang="en-US" dirty="0"/>
              <a:t>Address users feedback in reviews &amp; </a:t>
            </a:r>
            <a:r>
              <a:rPr lang="en-US" dirty="0" err="1"/>
              <a:t>uservoice</a:t>
            </a:r>
            <a:r>
              <a:rPr lang="en-US" dirty="0"/>
              <a:t>. Respond when issues are fixed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66580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26" y="301851"/>
            <a:ext cx="10515600" cy="1325563"/>
          </a:xfrm>
        </p:spPr>
        <p:txBody>
          <a:bodyPr/>
          <a:lstStyle/>
          <a:p>
            <a:r>
              <a:rPr lang="en-US" dirty="0"/>
              <a:t>Office add-ins</a:t>
            </a:r>
            <a:br>
              <a:rPr lang="en-US" dirty="0"/>
            </a:br>
            <a:r>
              <a:rPr lang="en-US" sz="3136" dirty="0"/>
              <a:t>A new way to build extensions for Office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6186" y="3991745"/>
            <a:ext cx="7916304" cy="1116544"/>
            <a:chOff x="458672" y="4310108"/>
            <a:chExt cx="8077146" cy="1139230"/>
          </a:xfrm>
        </p:grpSpPr>
        <p:grpSp>
          <p:nvGrpSpPr>
            <p:cNvPr id="5" name="Group 4"/>
            <p:cNvGrpSpPr/>
            <p:nvPr/>
          </p:nvGrpSpPr>
          <p:grpSpPr>
            <a:xfrm>
              <a:off x="458672" y="4310108"/>
              <a:ext cx="8077146" cy="1139230"/>
              <a:chOff x="467869" y="5289610"/>
              <a:chExt cx="8239110" cy="116207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7869" y="5302601"/>
                <a:ext cx="1574889" cy="10815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89599" tIns="44800" rIns="89599" bIns="44800" rtlCol="0" anchor="t"/>
              <a:lstStyle/>
              <a:p>
                <a:pPr defTabSz="896171"/>
                <a:endParaRPr lang="en-US" sz="1274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14" name="Text Placeholder 2"/>
              <p:cNvSpPr txBox="1">
                <a:spLocks/>
              </p:cNvSpPr>
              <p:nvPr/>
            </p:nvSpPr>
            <p:spPr>
              <a:xfrm>
                <a:off x="2114776" y="5289610"/>
                <a:ext cx="6592203" cy="1162074"/>
              </a:xfrm>
              <a:prstGeom prst="rect">
                <a:avLst/>
              </a:prstGeom>
            </p:spPr>
            <p:txBody>
              <a:bodyPr lIns="91381" tIns="45692" rIns="91381" bIns="45692"/>
              <a:lstStyle>
                <a:lvl1pPr marL="345796" indent="-345796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32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1pPr>
                <a:lvl2pPr marL="629739" indent="-283935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29739" algn="l"/>
                  </a:tabLst>
                  <a:defRPr sz="28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2pPr>
                <a:lvl3pPr marL="913673" indent="-283935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24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3pPr>
                <a:lvl4pPr marL="1481549" indent="-223661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913673" algn="l"/>
                  </a:tabLst>
                  <a:defRPr sz="20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4pPr>
                <a:lvl5pPr marL="1711555" indent="-230006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20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5pPr>
                <a:lvl6pPr marL="2512504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323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141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2963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2352" dirty="0">
                    <a:solidFill>
                      <a:schemeClr val="tx1"/>
                    </a:solidFill>
                    <a:latin typeface="Segoe UI Light"/>
                  </a:rPr>
                  <a:t>Content Add-in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568" dirty="0">
                    <a:solidFill>
                      <a:schemeClr val="tx1"/>
                    </a:solidFill>
                  </a:rPr>
                  <a:t>Add-in that runs within a document content with read/write access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568" dirty="0">
                    <a:solidFill>
                      <a:schemeClr val="tx1"/>
                    </a:solidFill>
                  </a:rPr>
                  <a:t>Excel, PowerPoint, Access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57112" y="4450449"/>
              <a:ext cx="970950" cy="805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65631" y="4744294"/>
              <a:ext cx="72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5631" y="4922717"/>
              <a:ext cx="72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65631" y="5101140"/>
              <a:ext cx="7280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6802" y="4581150"/>
              <a:ext cx="7368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07710" y="4598294"/>
              <a:ext cx="437275" cy="442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55421" y="4665051"/>
              <a:ext cx="344183" cy="34972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6186" y="1681753"/>
            <a:ext cx="10357228" cy="1116545"/>
            <a:chOff x="458672" y="1953181"/>
            <a:chExt cx="10567664" cy="1139231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092656" y="1953181"/>
              <a:ext cx="8933680" cy="1139231"/>
            </a:xfrm>
            <a:prstGeom prst="rect">
              <a:avLst/>
            </a:prstGeom>
          </p:spPr>
          <p:txBody>
            <a:bodyPr lIns="91381" tIns="45692" rIns="91381" bIns="45692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2352" dirty="0">
                  <a:solidFill>
                    <a:schemeClr val="tx1"/>
                  </a:solidFill>
                  <a:latin typeface="Segoe UI Light"/>
                </a:rPr>
                <a:t>Contextual Mail Add-in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568" dirty="0">
                  <a:solidFill>
                    <a:schemeClr val="tx1"/>
                  </a:solidFill>
                </a:rPr>
                <a:t>Add-in launched contextually from a mail message or appointment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568" dirty="0">
                  <a:solidFill>
                    <a:schemeClr val="tx1"/>
                  </a:solidFill>
                </a:rPr>
                <a:t>Outlook and Outlook Web Access (OWA)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8672" y="1963366"/>
              <a:ext cx="1543930" cy="10603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89599" tIns="44800" rIns="89599" bIns="44800" rtlCol="0" anchor="t"/>
            <a:lstStyle/>
            <a:p>
              <a:pPr defTabSz="896171"/>
              <a:endParaRPr lang="en-US" sz="1274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9319" y="2139233"/>
              <a:ext cx="940569" cy="713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65679" y="2136682"/>
              <a:ext cx="1267366" cy="713692"/>
              <a:chOff x="218356" y="1701569"/>
              <a:chExt cx="1990533" cy="609600"/>
            </a:xfrm>
            <a:effectLst/>
          </p:grpSpPr>
          <p:sp>
            <p:nvSpPr>
              <p:cNvPr id="20" name="Rectangle 19"/>
              <p:cNvSpPr/>
              <p:nvPr/>
            </p:nvSpPr>
            <p:spPr>
              <a:xfrm>
                <a:off x="235465" y="1701569"/>
                <a:ext cx="490761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89602" tIns="44802" rIns="89602" bIns="44802" rtlCol="0" anchor="ctr"/>
              <a:lstStyle/>
              <a:p>
                <a:pPr algn="ctr" defTabSz="896171"/>
                <a:endParaRPr lang="en-US" sz="1764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218358" y="1857432"/>
                <a:ext cx="5078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18356" y="2009832"/>
                <a:ext cx="5078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18358" y="2162232"/>
                <a:ext cx="5078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831942" y="1804151"/>
                <a:ext cx="1376947" cy="24676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602" tIns="44802" rIns="89602" bIns="44802" rtlCol="0" anchor="ctr"/>
              <a:lstStyle/>
              <a:p>
                <a:pPr algn="ctr" defTabSz="896171"/>
                <a:endParaRPr lang="en-US" sz="1764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36187" y="5157952"/>
            <a:ext cx="8837412" cy="1116544"/>
            <a:chOff x="458672" y="5500010"/>
            <a:chExt cx="9016969" cy="1139230"/>
          </a:xfrm>
        </p:grpSpPr>
        <p:sp>
          <p:nvSpPr>
            <p:cNvPr id="26" name="Rectangle 25"/>
            <p:cNvSpPr/>
            <p:nvPr/>
          </p:nvSpPr>
          <p:spPr>
            <a:xfrm>
              <a:off x="458672" y="5510773"/>
              <a:ext cx="1543930" cy="10603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89599" tIns="44800" rIns="89599" bIns="44800" rtlCol="0" anchor="t"/>
            <a:lstStyle/>
            <a:p>
              <a:pPr defTabSz="896171"/>
              <a:endParaRPr lang="en-US" sz="1274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6500" y="5963730"/>
              <a:ext cx="1256472" cy="485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4085" y="5649043"/>
              <a:ext cx="1258887" cy="280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2073204" y="5500010"/>
              <a:ext cx="7402437" cy="1139230"/>
            </a:xfrm>
            <a:prstGeom prst="rect">
              <a:avLst/>
            </a:prstGeom>
          </p:spPr>
          <p:txBody>
            <a:bodyPr lIns="91381" tIns="45692" rIns="91381" bIns="45692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2352" dirty="0">
                  <a:solidFill>
                    <a:schemeClr val="tx1"/>
                  </a:solidFill>
                  <a:latin typeface="Segoe UI Light"/>
                </a:rPr>
                <a:t>Add-in Command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568" dirty="0">
                  <a:solidFill>
                    <a:schemeClr val="tx1"/>
                  </a:solidFill>
                </a:rPr>
                <a:t>Command in the Office UI to launch add-in or perform UI-less operation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568" dirty="0">
                  <a:solidFill>
                    <a:schemeClr val="tx1"/>
                  </a:solidFill>
                </a:rPr>
                <a:t>Outlook, Outlook Web Access (OWA)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3922" y="5693653"/>
              <a:ext cx="182880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9428" y="5693653"/>
              <a:ext cx="182880" cy="18288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42803" y="5693653"/>
              <a:ext cx="182880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76077" y="5693653"/>
              <a:ext cx="182880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07352" y="5693653"/>
              <a:ext cx="182880" cy="18288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6188" y="2843529"/>
            <a:ext cx="9234857" cy="1116545"/>
            <a:chOff x="458672" y="3138562"/>
            <a:chExt cx="9422489" cy="1139231"/>
          </a:xfrm>
        </p:grpSpPr>
        <p:grpSp>
          <p:nvGrpSpPr>
            <p:cNvPr id="36" name="Group 35"/>
            <p:cNvGrpSpPr/>
            <p:nvPr/>
          </p:nvGrpSpPr>
          <p:grpSpPr>
            <a:xfrm>
              <a:off x="458672" y="3138562"/>
              <a:ext cx="9422489" cy="1139231"/>
              <a:chOff x="458672" y="3138562"/>
              <a:chExt cx="9422489" cy="113923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8672" y="3138562"/>
                <a:ext cx="9422489" cy="1139231"/>
                <a:chOff x="467869" y="3720523"/>
                <a:chExt cx="9611430" cy="1162075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467869" y="3725412"/>
                  <a:ext cx="1574889" cy="108158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lIns="89599" tIns="44800" rIns="89599" bIns="44800" rtlCol="0" anchor="t"/>
                <a:lstStyle/>
                <a:p>
                  <a:pPr defTabSz="896171"/>
                  <a:endParaRPr lang="en-US" sz="1274" dirty="0">
                    <a:solidFill>
                      <a:srgbClr val="FFFFFF">
                        <a:alpha val="99000"/>
                      </a:srgbClr>
                    </a:solidFill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760103" y="3855577"/>
                  <a:ext cx="990420" cy="821257"/>
                  <a:chOff x="745642" y="3225569"/>
                  <a:chExt cx="914162" cy="567437"/>
                </a:xfrm>
                <a:effectLst/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745642" y="3225569"/>
                    <a:ext cx="914162" cy="56743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89602" tIns="44802" rIns="89602" bIns="44802" rtlCol="0" anchor="ctr"/>
                  <a:lstStyle/>
                  <a:p>
                    <a:pPr algn="ctr" defTabSz="896171"/>
                    <a:endParaRPr lang="en-US" sz="1764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287437" y="3260907"/>
                    <a:ext cx="324053" cy="494520"/>
                  </a:xfrm>
                  <a:prstGeom prst="rect">
                    <a:avLst/>
                  </a:prstGeom>
                  <a:solidFill>
                    <a:srgbClr val="0078D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89602" tIns="44802" rIns="89602" bIns="44802" rtlCol="0" anchor="ctr"/>
                  <a:lstStyle/>
                  <a:p>
                    <a:pPr algn="ctr" defTabSz="896171"/>
                    <a:endParaRPr lang="en-US" sz="1764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3" name="Text Placeholder 2"/>
                <p:cNvSpPr txBox="1">
                  <a:spLocks/>
                </p:cNvSpPr>
                <p:nvPr/>
              </p:nvSpPr>
              <p:spPr>
                <a:xfrm>
                  <a:off x="2134619" y="3720523"/>
                  <a:ext cx="7944680" cy="1162075"/>
                </a:xfrm>
                <a:prstGeom prst="rect">
                  <a:avLst/>
                </a:prstGeom>
              </p:spPr>
              <p:txBody>
                <a:bodyPr lIns="91381" tIns="45692" rIns="91381" bIns="45692"/>
                <a:lstStyle>
                  <a:lvl1pPr marL="345796" indent="-345796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32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1pPr>
                  <a:lvl2pPr marL="629739" indent="-283935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tabLst>
                      <a:tab pos="629739" algn="l"/>
                    </a:tabLst>
                    <a:defRPr sz="28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913673" indent="-283935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24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1481549" indent="-223661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tabLst>
                      <a:tab pos="913673" algn="l"/>
                    </a:tabLst>
                    <a:defRPr sz="20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1711555" indent="-230006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20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12504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69323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6141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2963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None/>
                  </a:pPr>
                  <a:r>
                    <a:rPr lang="en-US" sz="2352" dirty="0">
                      <a:solidFill>
                        <a:schemeClr val="tx1"/>
                      </a:solidFill>
                      <a:latin typeface="Segoe UI Light"/>
                    </a:rPr>
                    <a:t>Task Pane Add-in</a:t>
                  </a:r>
                </a:p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None/>
                  </a:pPr>
                  <a:r>
                    <a:rPr lang="en-US" sz="1568" dirty="0">
                      <a:solidFill>
                        <a:schemeClr val="tx1"/>
                      </a:solidFill>
                    </a:rPr>
                    <a:t>Add-in that runs beside a document/mail with read/write access</a:t>
                  </a:r>
                </a:p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None/>
                  </a:pPr>
                  <a:r>
                    <a:rPr lang="en-US" sz="1568" dirty="0">
                      <a:solidFill>
                        <a:schemeClr val="tx1"/>
                      </a:solidFill>
                    </a:rPr>
                    <a:t>Word, Excel, PowerPoint, Project, Outlook </a:t>
                  </a:r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>
                <a:off x="858316" y="3813050"/>
                <a:ext cx="32335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>
              <a:off x="856802" y="3957433"/>
              <a:ext cx="32335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856802" y="3324962"/>
              <a:ext cx="324872" cy="355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602" tIns="44802" rIns="89602" bIns="44802" rtlCol="0" anchor="ctr"/>
            <a:lstStyle/>
            <a:p>
              <a:pPr algn="ctr" defTabSz="896171"/>
              <a:endParaRPr lang="en-US" sz="1764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7726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461567" y="2134166"/>
            <a:ext cx="2323181" cy="15239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4336444"/>
          </a:xfrm>
        </p:spPr>
        <p:txBody>
          <a:bodyPr/>
          <a:lstStyle/>
          <a:p>
            <a:r>
              <a:rPr lang="en-US" sz="3137" dirty="0">
                <a:hlinkClick r:id="rId2"/>
              </a:rPr>
              <a:t>Getting Started with Office add-ins</a:t>
            </a:r>
            <a:endParaRPr lang="en-US" sz="3137" dirty="0"/>
          </a:p>
          <a:p>
            <a:r>
              <a:rPr lang="en-US" sz="3137" dirty="0">
                <a:hlinkClick r:id="rId3"/>
              </a:rPr>
              <a:t>Office add-in Code Samples</a:t>
            </a:r>
            <a:r>
              <a:rPr lang="en-US" sz="3137" dirty="0"/>
              <a:t>  </a:t>
            </a:r>
          </a:p>
          <a:p>
            <a:r>
              <a:rPr lang="en-US" sz="3137" dirty="0">
                <a:hlinkClick r:id="rId4"/>
              </a:rPr>
              <a:t>Office add-in Training videos &amp; hands on labs </a:t>
            </a:r>
            <a:endParaRPr lang="en-US" sz="3137" dirty="0"/>
          </a:p>
          <a:p>
            <a:r>
              <a:rPr lang="en-US" sz="3137" dirty="0">
                <a:hlinkClick r:id="rId5"/>
              </a:rPr>
              <a:t>Office add-in Snack videos</a:t>
            </a:r>
            <a:endParaRPr lang="en-US" sz="3137" dirty="0"/>
          </a:p>
          <a:p>
            <a:r>
              <a:rPr lang="en-US" sz="3137" dirty="0">
                <a:hlinkClick r:id="rId6"/>
              </a:rPr>
              <a:t>Office add-in docume</a:t>
            </a:r>
            <a:r>
              <a:rPr lang="en-US" sz="3137" dirty="0">
                <a:solidFill>
                  <a:srgbClr val="FFC000"/>
                </a:solidFill>
                <a:hlinkClick r:id="rId6"/>
              </a:rPr>
              <a:t>ntatio</a:t>
            </a:r>
            <a:r>
              <a:rPr lang="en-US" sz="3137" dirty="0">
                <a:hlinkClick r:id="rId6"/>
              </a:rPr>
              <a:t>n</a:t>
            </a:r>
            <a:endParaRPr lang="en-US" sz="3137" dirty="0"/>
          </a:p>
          <a:p>
            <a:r>
              <a:rPr lang="en-US" sz="3137" dirty="0">
                <a:hlinkClick r:id="rId7"/>
              </a:rPr>
              <a:t>Office UI Fabric </a:t>
            </a:r>
            <a:r>
              <a:rPr lang="en-US" sz="3137" dirty="0"/>
              <a:t> </a:t>
            </a:r>
          </a:p>
          <a:p>
            <a:r>
              <a:rPr lang="en-US" sz="3137" u="sng" dirty="0">
                <a:solidFill>
                  <a:srgbClr val="FFC000"/>
                </a:solidFill>
                <a:hlinkClick r:id="rId8"/>
              </a:rPr>
              <a:t>Design guidelines for Office add-ins</a:t>
            </a:r>
            <a:endParaRPr lang="en-US" sz="3137" u="sng" dirty="0">
              <a:solidFill>
                <a:srgbClr val="FFC000"/>
              </a:solidFill>
            </a:endParaRPr>
          </a:p>
          <a:p>
            <a:endParaRPr lang="en-US" sz="3137" dirty="0"/>
          </a:p>
        </p:txBody>
      </p:sp>
      <p:grpSp>
        <p:nvGrpSpPr>
          <p:cNvPr id="4" name="Group 3"/>
          <p:cNvGrpSpPr/>
          <p:nvPr/>
        </p:nvGrpSpPr>
        <p:grpSpPr>
          <a:xfrm>
            <a:off x="8426680" y="2071996"/>
            <a:ext cx="4003965" cy="5379039"/>
            <a:chOff x="7841294" y="1339954"/>
            <a:chExt cx="4004533" cy="5379802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8880534" y="3979625"/>
              <a:ext cx="1732066" cy="1738997"/>
            </a:xfrm>
            <a:custGeom>
              <a:avLst/>
              <a:gdLst>
                <a:gd name="T0" fmla="*/ 22 w 179"/>
                <a:gd name="T1" fmla="*/ 79 h 179"/>
                <a:gd name="T2" fmla="*/ 101 w 179"/>
                <a:gd name="T3" fmla="*/ 157 h 179"/>
                <a:gd name="T4" fmla="*/ 179 w 179"/>
                <a:gd name="T5" fmla="*/ 157 h 179"/>
                <a:gd name="T6" fmla="*/ 22 w 179"/>
                <a:gd name="T7" fmla="*/ 0 h 179"/>
                <a:gd name="T8" fmla="*/ 22 w 179"/>
                <a:gd name="T9" fmla="*/ 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22" y="79"/>
                  </a:moveTo>
                  <a:cubicBezTo>
                    <a:pt x="101" y="157"/>
                    <a:pt x="101" y="157"/>
                    <a:pt x="101" y="157"/>
                  </a:cubicBezTo>
                  <a:cubicBezTo>
                    <a:pt x="122" y="179"/>
                    <a:pt x="158" y="179"/>
                    <a:pt x="179" y="15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2"/>
                    <a:pt x="0" y="57"/>
                    <a:pt x="22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095308" y="3764847"/>
              <a:ext cx="1732066" cy="1738997"/>
            </a:xfrm>
            <a:custGeom>
              <a:avLst/>
              <a:gdLst>
                <a:gd name="T0" fmla="*/ 157 w 179"/>
                <a:gd name="T1" fmla="*/ 100 h 179"/>
                <a:gd name="T2" fmla="*/ 79 w 179"/>
                <a:gd name="T3" fmla="*/ 22 h 179"/>
                <a:gd name="T4" fmla="*/ 0 w 179"/>
                <a:gd name="T5" fmla="*/ 22 h 179"/>
                <a:gd name="T6" fmla="*/ 157 w 179"/>
                <a:gd name="T7" fmla="*/ 179 h 179"/>
                <a:gd name="T8" fmla="*/ 157 w 179"/>
                <a:gd name="T9" fmla="*/ 10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9">
                  <a:moveTo>
                    <a:pt x="157" y="100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57" y="0"/>
                    <a:pt x="22" y="0"/>
                    <a:pt x="0" y="22"/>
                  </a:cubicBezTo>
                  <a:cubicBezTo>
                    <a:pt x="157" y="179"/>
                    <a:pt x="157" y="179"/>
                    <a:pt x="157" y="179"/>
                  </a:cubicBezTo>
                  <a:cubicBezTo>
                    <a:pt x="179" y="157"/>
                    <a:pt x="179" y="122"/>
                    <a:pt x="157" y="10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10432465" y="1901146"/>
              <a:ext cx="651257" cy="1316370"/>
            </a:xfrm>
            <a:custGeom>
              <a:avLst/>
              <a:gdLst>
                <a:gd name="T0" fmla="*/ 65 w 67"/>
                <a:gd name="T1" fmla="*/ 0 h 135"/>
                <a:gd name="T2" fmla="*/ 1 w 67"/>
                <a:gd name="T3" fmla="*/ 0 h 135"/>
                <a:gd name="T4" fmla="*/ 0 w 67"/>
                <a:gd name="T5" fmla="*/ 2 h 135"/>
                <a:gd name="T6" fmla="*/ 0 w 67"/>
                <a:gd name="T7" fmla="*/ 28 h 135"/>
                <a:gd name="T8" fmla="*/ 0 w 67"/>
                <a:gd name="T9" fmla="*/ 30 h 135"/>
                <a:gd name="T10" fmla="*/ 0 w 67"/>
                <a:gd name="T11" fmla="*/ 134 h 135"/>
                <a:gd name="T12" fmla="*/ 1 w 67"/>
                <a:gd name="T13" fmla="*/ 135 h 135"/>
                <a:gd name="T14" fmla="*/ 65 w 67"/>
                <a:gd name="T15" fmla="*/ 135 h 135"/>
                <a:gd name="T16" fmla="*/ 67 w 67"/>
                <a:gd name="T17" fmla="*/ 134 h 135"/>
                <a:gd name="T18" fmla="*/ 67 w 67"/>
                <a:gd name="T19" fmla="*/ 30 h 135"/>
                <a:gd name="T20" fmla="*/ 67 w 67"/>
                <a:gd name="T21" fmla="*/ 28 h 135"/>
                <a:gd name="T22" fmla="*/ 67 w 67"/>
                <a:gd name="T23" fmla="*/ 2 h 135"/>
                <a:gd name="T24" fmla="*/ 65 w 67"/>
                <a:gd name="T25" fmla="*/ 0 h 135"/>
                <a:gd name="T26" fmla="*/ 8 w 67"/>
                <a:gd name="T27" fmla="*/ 21 h 135"/>
                <a:gd name="T28" fmla="*/ 8 w 67"/>
                <a:gd name="T29" fmla="*/ 14 h 135"/>
                <a:gd name="T30" fmla="*/ 9 w 67"/>
                <a:gd name="T31" fmla="*/ 13 h 135"/>
                <a:gd name="T32" fmla="*/ 57 w 67"/>
                <a:gd name="T33" fmla="*/ 13 h 135"/>
                <a:gd name="T34" fmla="*/ 59 w 67"/>
                <a:gd name="T35" fmla="*/ 14 h 135"/>
                <a:gd name="T36" fmla="*/ 59 w 67"/>
                <a:gd name="T37" fmla="*/ 21 h 135"/>
                <a:gd name="T38" fmla="*/ 57 w 67"/>
                <a:gd name="T39" fmla="*/ 23 h 135"/>
                <a:gd name="T40" fmla="*/ 9 w 67"/>
                <a:gd name="T41" fmla="*/ 23 h 135"/>
                <a:gd name="T42" fmla="*/ 8 w 67"/>
                <a:gd name="T43" fmla="*/ 21 h 135"/>
                <a:gd name="T44" fmla="*/ 53 w 67"/>
                <a:gd name="T45" fmla="*/ 64 h 135"/>
                <a:gd name="T46" fmla="*/ 49 w 67"/>
                <a:gd name="T47" fmla="*/ 59 h 135"/>
                <a:gd name="T48" fmla="*/ 53 w 67"/>
                <a:gd name="T49" fmla="*/ 55 h 135"/>
                <a:gd name="T50" fmla="*/ 58 w 67"/>
                <a:gd name="T51" fmla="*/ 59 h 135"/>
                <a:gd name="T52" fmla="*/ 53 w 67"/>
                <a:gd name="T53" fmla="*/ 64 h 135"/>
                <a:gd name="T54" fmla="*/ 53 w 67"/>
                <a:gd name="T55" fmla="*/ 49 h 135"/>
                <a:gd name="T56" fmla="*/ 47 w 67"/>
                <a:gd name="T57" fmla="*/ 43 h 135"/>
                <a:gd name="T58" fmla="*/ 53 w 67"/>
                <a:gd name="T59" fmla="*/ 37 h 135"/>
                <a:gd name="T60" fmla="*/ 60 w 67"/>
                <a:gd name="T61" fmla="*/ 43 h 135"/>
                <a:gd name="T62" fmla="*/ 53 w 67"/>
                <a:gd name="T63" fmla="*/ 4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35">
                  <a:moveTo>
                    <a:pt x="65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5"/>
                    <a:pt x="0" y="135"/>
                    <a:pt x="1" y="135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6" y="135"/>
                    <a:pt x="67" y="135"/>
                    <a:pt x="67" y="134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lose/>
                  <a:moveTo>
                    <a:pt x="8" y="21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3"/>
                    <a:pt x="59" y="14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2"/>
                    <a:pt x="58" y="23"/>
                    <a:pt x="57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lose/>
                  <a:moveTo>
                    <a:pt x="53" y="64"/>
                  </a:moveTo>
                  <a:cubicBezTo>
                    <a:pt x="51" y="64"/>
                    <a:pt x="49" y="62"/>
                    <a:pt x="49" y="59"/>
                  </a:cubicBezTo>
                  <a:cubicBezTo>
                    <a:pt x="49" y="57"/>
                    <a:pt x="51" y="55"/>
                    <a:pt x="53" y="55"/>
                  </a:cubicBezTo>
                  <a:cubicBezTo>
                    <a:pt x="56" y="55"/>
                    <a:pt x="58" y="57"/>
                    <a:pt x="58" y="59"/>
                  </a:cubicBezTo>
                  <a:cubicBezTo>
                    <a:pt x="58" y="62"/>
                    <a:pt x="56" y="64"/>
                    <a:pt x="53" y="64"/>
                  </a:cubicBezTo>
                  <a:close/>
                  <a:moveTo>
                    <a:pt x="53" y="49"/>
                  </a:moveTo>
                  <a:cubicBezTo>
                    <a:pt x="50" y="49"/>
                    <a:pt x="47" y="46"/>
                    <a:pt x="47" y="43"/>
                  </a:cubicBezTo>
                  <a:cubicBezTo>
                    <a:pt x="47" y="39"/>
                    <a:pt x="50" y="37"/>
                    <a:pt x="53" y="37"/>
                  </a:cubicBezTo>
                  <a:cubicBezTo>
                    <a:pt x="57" y="37"/>
                    <a:pt x="60" y="39"/>
                    <a:pt x="60" y="43"/>
                  </a:cubicBezTo>
                  <a:cubicBezTo>
                    <a:pt x="60" y="46"/>
                    <a:pt x="57" y="49"/>
                    <a:pt x="53" y="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7841294" y="1339954"/>
              <a:ext cx="2445675" cy="1877562"/>
            </a:xfrm>
            <a:custGeom>
              <a:avLst/>
              <a:gdLst>
                <a:gd name="T0" fmla="*/ 244 w 252"/>
                <a:gd name="T1" fmla="*/ 0 h 193"/>
                <a:gd name="T2" fmla="*/ 8 w 252"/>
                <a:gd name="T3" fmla="*/ 0 h 193"/>
                <a:gd name="T4" fmla="*/ 0 w 252"/>
                <a:gd name="T5" fmla="*/ 7 h 193"/>
                <a:gd name="T6" fmla="*/ 0 w 252"/>
                <a:gd name="T7" fmla="*/ 161 h 193"/>
                <a:gd name="T8" fmla="*/ 8 w 252"/>
                <a:gd name="T9" fmla="*/ 168 h 193"/>
                <a:gd name="T10" fmla="*/ 86 w 252"/>
                <a:gd name="T11" fmla="*/ 168 h 193"/>
                <a:gd name="T12" fmla="*/ 86 w 252"/>
                <a:gd name="T13" fmla="*/ 179 h 193"/>
                <a:gd name="T14" fmla="*/ 69 w 252"/>
                <a:gd name="T15" fmla="*/ 193 h 193"/>
                <a:gd name="T16" fmla="*/ 188 w 252"/>
                <a:gd name="T17" fmla="*/ 193 h 193"/>
                <a:gd name="T18" fmla="*/ 171 w 252"/>
                <a:gd name="T19" fmla="*/ 179 h 193"/>
                <a:gd name="T20" fmla="*/ 171 w 252"/>
                <a:gd name="T21" fmla="*/ 168 h 193"/>
                <a:gd name="T22" fmla="*/ 244 w 252"/>
                <a:gd name="T23" fmla="*/ 168 h 193"/>
                <a:gd name="T24" fmla="*/ 252 w 252"/>
                <a:gd name="T25" fmla="*/ 161 h 193"/>
                <a:gd name="T26" fmla="*/ 252 w 252"/>
                <a:gd name="T27" fmla="*/ 7 h 193"/>
                <a:gd name="T28" fmla="*/ 244 w 252"/>
                <a:gd name="T29" fmla="*/ 0 h 193"/>
                <a:gd name="T30" fmla="*/ 238 w 252"/>
                <a:gd name="T31" fmla="*/ 149 h 193"/>
                <a:gd name="T32" fmla="*/ 231 w 252"/>
                <a:gd name="T33" fmla="*/ 155 h 193"/>
                <a:gd name="T34" fmla="*/ 22 w 252"/>
                <a:gd name="T35" fmla="*/ 155 h 193"/>
                <a:gd name="T36" fmla="*/ 15 w 252"/>
                <a:gd name="T37" fmla="*/ 149 h 193"/>
                <a:gd name="T38" fmla="*/ 15 w 252"/>
                <a:gd name="T39" fmla="*/ 19 h 193"/>
                <a:gd name="T40" fmla="*/ 22 w 252"/>
                <a:gd name="T41" fmla="*/ 13 h 193"/>
                <a:gd name="T42" fmla="*/ 231 w 252"/>
                <a:gd name="T43" fmla="*/ 13 h 193"/>
                <a:gd name="T44" fmla="*/ 238 w 252"/>
                <a:gd name="T45" fmla="*/ 19 h 193"/>
                <a:gd name="T46" fmla="*/ 238 w 252"/>
                <a:gd name="T47" fmla="*/ 149 h 193"/>
                <a:gd name="T48" fmla="*/ 238 w 252"/>
                <a:gd name="T49" fmla="*/ 14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2" h="193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5"/>
                    <a:pt x="4" y="168"/>
                    <a:pt x="8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188" y="193"/>
                    <a:pt x="188" y="193"/>
                    <a:pt x="188" y="193"/>
                  </a:cubicBezTo>
                  <a:cubicBezTo>
                    <a:pt x="171" y="179"/>
                    <a:pt x="171" y="179"/>
                    <a:pt x="171" y="179"/>
                  </a:cubicBezTo>
                  <a:cubicBezTo>
                    <a:pt x="171" y="168"/>
                    <a:pt x="171" y="168"/>
                    <a:pt x="171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9" y="168"/>
                    <a:pt x="252" y="165"/>
                    <a:pt x="252" y="16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3"/>
                    <a:pt x="249" y="0"/>
                    <a:pt x="244" y="0"/>
                  </a:cubicBezTo>
                  <a:close/>
                  <a:moveTo>
                    <a:pt x="238" y="149"/>
                  </a:moveTo>
                  <a:cubicBezTo>
                    <a:pt x="238" y="153"/>
                    <a:pt x="235" y="155"/>
                    <a:pt x="231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18" y="155"/>
                    <a:pt x="15" y="153"/>
                    <a:pt x="15" y="14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5"/>
                    <a:pt x="18" y="13"/>
                    <a:pt x="22" y="13"/>
                  </a:cubicBezTo>
                  <a:cubicBezTo>
                    <a:pt x="231" y="13"/>
                    <a:pt x="231" y="13"/>
                    <a:pt x="231" y="13"/>
                  </a:cubicBezTo>
                  <a:cubicBezTo>
                    <a:pt x="235" y="13"/>
                    <a:pt x="238" y="15"/>
                    <a:pt x="238" y="19"/>
                  </a:cubicBezTo>
                  <a:cubicBezTo>
                    <a:pt x="238" y="149"/>
                    <a:pt x="238" y="149"/>
                    <a:pt x="238" y="149"/>
                  </a:cubicBezTo>
                  <a:cubicBezTo>
                    <a:pt x="238" y="149"/>
                    <a:pt x="238" y="149"/>
                    <a:pt x="238" y="1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0404748" y="5285603"/>
              <a:ext cx="1441079" cy="1434153"/>
            </a:xfrm>
            <a:custGeom>
              <a:avLst/>
              <a:gdLst>
                <a:gd name="T0" fmla="*/ 208 w 208"/>
                <a:gd name="T1" fmla="*/ 97 h 207"/>
                <a:gd name="T2" fmla="*/ 96 w 208"/>
                <a:gd name="T3" fmla="*/ 207 h 207"/>
                <a:gd name="T4" fmla="*/ 0 w 208"/>
                <a:gd name="T5" fmla="*/ 112 h 207"/>
                <a:gd name="T6" fmla="*/ 112 w 208"/>
                <a:gd name="T7" fmla="*/ 0 h 207"/>
                <a:gd name="T8" fmla="*/ 208 w 208"/>
                <a:gd name="T9" fmla="*/ 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7">
                  <a:moveTo>
                    <a:pt x="208" y="97"/>
                  </a:moveTo>
                  <a:lnTo>
                    <a:pt x="96" y="207"/>
                  </a:lnTo>
                  <a:lnTo>
                    <a:pt x="0" y="112"/>
                  </a:lnTo>
                  <a:lnTo>
                    <a:pt x="112" y="0"/>
                  </a:lnTo>
                  <a:lnTo>
                    <a:pt x="208" y="97"/>
                  </a:lnTo>
                  <a:close/>
                </a:path>
              </a:pathLst>
            </a:custGeom>
            <a:solidFill>
              <a:srgbClr val="C1E00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9150734" y="4291395"/>
              <a:ext cx="1919127" cy="1669714"/>
            </a:xfrm>
            <a:custGeom>
              <a:avLst/>
              <a:gdLst>
                <a:gd name="T0" fmla="*/ 111 w 198"/>
                <a:gd name="T1" fmla="*/ 5 h 172"/>
                <a:gd name="T2" fmla="*/ 95 w 198"/>
                <a:gd name="T3" fmla="*/ 5 h 172"/>
                <a:gd name="T4" fmla="*/ 93 w 198"/>
                <a:gd name="T5" fmla="*/ 17 h 172"/>
                <a:gd name="T6" fmla="*/ 82 w 198"/>
                <a:gd name="T7" fmla="*/ 5 h 172"/>
                <a:gd name="T8" fmla="*/ 66 w 198"/>
                <a:gd name="T9" fmla="*/ 5 h 172"/>
                <a:gd name="T10" fmla="*/ 66 w 198"/>
                <a:gd name="T11" fmla="*/ 21 h 172"/>
                <a:gd name="T12" fmla="*/ 66 w 198"/>
                <a:gd name="T13" fmla="*/ 21 h 172"/>
                <a:gd name="T14" fmla="*/ 66 w 198"/>
                <a:gd name="T15" fmla="*/ 21 h 172"/>
                <a:gd name="T16" fmla="*/ 66 w 198"/>
                <a:gd name="T17" fmla="*/ 21 h 172"/>
                <a:gd name="T18" fmla="*/ 51 w 198"/>
                <a:gd name="T19" fmla="*/ 5 h 172"/>
                <a:gd name="T20" fmla="*/ 35 w 198"/>
                <a:gd name="T21" fmla="*/ 5 h 172"/>
                <a:gd name="T22" fmla="*/ 36 w 198"/>
                <a:gd name="T23" fmla="*/ 21 h 172"/>
                <a:gd name="T24" fmla="*/ 35 w 198"/>
                <a:gd name="T25" fmla="*/ 20 h 172"/>
                <a:gd name="T26" fmla="*/ 35 w 198"/>
                <a:gd name="T27" fmla="*/ 20 h 172"/>
                <a:gd name="T28" fmla="*/ 23 w 198"/>
                <a:gd name="T29" fmla="*/ 8 h 172"/>
                <a:gd name="T30" fmla="*/ 5 w 198"/>
                <a:gd name="T31" fmla="*/ 7 h 172"/>
                <a:gd name="T32" fmla="*/ 6 w 198"/>
                <a:gd name="T33" fmla="*/ 25 h 172"/>
                <a:gd name="T34" fmla="*/ 63 w 198"/>
                <a:gd name="T35" fmla="*/ 82 h 172"/>
                <a:gd name="T36" fmla="*/ 48 w 198"/>
                <a:gd name="T37" fmla="*/ 84 h 172"/>
                <a:gd name="T38" fmla="*/ 49 w 198"/>
                <a:gd name="T39" fmla="*/ 102 h 172"/>
                <a:gd name="T40" fmla="*/ 75 w 198"/>
                <a:gd name="T41" fmla="*/ 127 h 172"/>
                <a:gd name="T42" fmla="*/ 101 w 198"/>
                <a:gd name="T43" fmla="*/ 154 h 172"/>
                <a:gd name="T44" fmla="*/ 126 w 198"/>
                <a:gd name="T45" fmla="*/ 154 h 172"/>
                <a:gd name="T46" fmla="*/ 144 w 198"/>
                <a:gd name="T47" fmla="*/ 172 h 172"/>
                <a:gd name="T48" fmla="*/ 198 w 198"/>
                <a:gd name="T49" fmla="*/ 117 h 172"/>
                <a:gd name="T50" fmla="*/ 180 w 198"/>
                <a:gd name="T51" fmla="*/ 99 h 172"/>
                <a:gd name="T52" fmla="*/ 180 w 198"/>
                <a:gd name="T53" fmla="*/ 75 h 172"/>
                <a:gd name="T54" fmla="*/ 144 w 198"/>
                <a:gd name="T55" fmla="*/ 38 h 172"/>
                <a:gd name="T56" fmla="*/ 144 w 198"/>
                <a:gd name="T57" fmla="*/ 38 h 172"/>
                <a:gd name="T58" fmla="*/ 111 w 198"/>
                <a:gd name="T59" fmla="*/ 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8" h="172">
                  <a:moveTo>
                    <a:pt x="111" y="5"/>
                  </a:moveTo>
                  <a:cubicBezTo>
                    <a:pt x="106" y="1"/>
                    <a:pt x="99" y="0"/>
                    <a:pt x="95" y="5"/>
                  </a:cubicBezTo>
                  <a:cubicBezTo>
                    <a:pt x="92" y="8"/>
                    <a:pt x="91" y="13"/>
                    <a:pt x="93" y="17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7" y="1"/>
                    <a:pt x="70" y="0"/>
                    <a:pt x="66" y="5"/>
                  </a:cubicBezTo>
                  <a:cubicBezTo>
                    <a:pt x="61" y="9"/>
                    <a:pt x="62" y="16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6" y="1"/>
                    <a:pt x="39" y="0"/>
                    <a:pt x="35" y="5"/>
                  </a:cubicBezTo>
                  <a:cubicBezTo>
                    <a:pt x="31" y="9"/>
                    <a:pt x="31" y="16"/>
                    <a:pt x="36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8" y="3"/>
                    <a:pt x="10" y="3"/>
                    <a:pt x="5" y="7"/>
                  </a:cubicBezTo>
                  <a:cubicBezTo>
                    <a:pt x="0" y="12"/>
                    <a:pt x="1" y="20"/>
                    <a:pt x="6" y="25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8" y="80"/>
                    <a:pt x="52" y="80"/>
                    <a:pt x="48" y="84"/>
                  </a:cubicBezTo>
                  <a:cubicBezTo>
                    <a:pt x="43" y="89"/>
                    <a:pt x="44" y="97"/>
                    <a:pt x="49" y="102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8" y="161"/>
                    <a:pt x="119" y="161"/>
                    <a:pt x="126" y="154"/>
                  </a:cubicBezTo>
                  <a:cubicBezTo>
                    <a:pt x="144" y="172"/>
                    <a:pt x="144" y="172"/>
                    <a:pt x="144" y="172"/>
                  </a:cubicBezTo>
                  <a:cubicBezTo>
                    <a:pt x="198" y="117"/>
                    <a:pt x="198" y="117"/>
                    <a:pt x="198" y="117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87" y="92"/>
                    <a:pt x="187" y="81"/>
                    <a:pt x="180" y="75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lnTo>
                    <a:pt x="111" y="5"/>
                  </a:ln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672686" y="2954242"/>
              <a:ext cx="2854445" cy="1053096"/>
            </a:xfrm>
            <a:custGeom>
              <a:avLst/>
              <a:gdLst>
                <a:gd name="T0" fmla="*/ 40 w 294"/>
                <a:gd name="T1" fmla="*/ 109 h 109"/>
                <a:gd name="T2" fmla="*/ 7 w 294"/>
                <a:gd name="T3" fmla="*/ 77 h 109"/>
                <a:gd name="T4" fmla="*/ 0 w 294"/>
                <a:gd name="T5" fmla="*/ 60 h 109"/>
                <a:gd name="T6" fmla="*/ 7 w 294"/>
                <a:gd name="T7" fmla="*/ 43 h 109"/>
                <a:gd name="T8" fmla="*/ 24 w 294"/>
                <a:gd name="T9" fmla="*/ 36 h 109"/>
                <a:gd name="T10" fmla="*/ 271 w 294"/>
                <a:gd name="T11" fmla="*/ 36 h 109"/>
                <a:gd name="T12" fmla="*/ 284 w 294"/>
                <a:gd name="T13" fmla="*/ 23 h 109"/>
                <a:gd name="T14" fmla="*/ 271 w 294"/>
                <a:gd name="T15" fmla="*/ 10 h 109"/>
                <a:gd name="T16" fmla="*/ 248 w 294"/>
                <a:gd name="T17" fmla="*/ 10 h 109"/>
                <a:gd name="T18" fmla="*/ 248 w 294"/>
                <a:gd name="T19" fmla="*/ 0 h 109"/>
                <a:gd name="T20" fmla="*/ 271 w 294"/>
                <a:gd name="T21" fmla="*/ 0 h 109"/>
                <a:gd name="T22" fmla="*/ 294 w 294"/>
                <a:gd name="T23" fmla="*/ 23 h 109"/>
                <a:gd name="T24" fmla="*/ 271 w 294"/>
                <a:gd name="T25" fmla="*/ 45 h 109"/>
                <a:gd name="T26" fmla="*/ 24 w 294"/>
                <a:gd name="T27" fmla="*/ 45 h 109"/>
                <a:gd name="T28" fmla="*/ 14 w 294"/>
                <a:gd name="T29" fmla="*/ 50 h 109"/>
                <a:gd name="T30" fmla="*/ 10 w 294"/>
                <a:gd name="T31" fmla="*/ 60 h 109"/>
                <a:gd name="T32" fmla="*/ 14 w 294"/>
                <a:gd name="T33" fmla="*/ 70 h 109"/>
                <a:gd name="T34" fmla="*/ 14 w 294"/>
                <a:gd name="T35" fmla="*/ 70 h 109"/>
                <a:gd name="T36" fmla="*/ 47 w 294"/>
                <a:gd name="T37" fmla="*/ 102 h 109"/>
                <a:gd name="T38" fmla="*/ 40 w 294"/>
                <a:gd name="T3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4" h="109">
                  <a:moveTo>
                    <a:pt x="40" y="109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3" y="72"/>
                    <a:pt x="0" y="66"/>
                    <a:pt x="0" y="60"/>
                  </a:cubicBezTo>
                  <a:cubicBezTo>
                    <a:pt x="0" y="54"/>
                    <a:pt x="3" y="48"/>
                    <a:pt x="7" y="43"/>
                  </a:cubicBezTo>
                  <a:cubicBezTo>
                    <a:pt x="12" y="39"/>
                    <a:pt x="18" y="36"/>
                    <a:pt x="24" y="36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9" y="36"/>
                    <a:pt x="284" y="30"/>
                    <a:pt x="284" y="23"/>
                  </a:cubicBezTo>
                  <a:cubicBezTo>
                    <a:pt x="284" y="16"/>
                    <a:pt x="279" y="10"/>
                    <a:pt x="271" y="10"/>
                  </a:cubicBezTo>
                  <a:cubicBezTo>
                    <a:pt x="248" y="10"/>
                    <a:pt x="248" y="10"/>
                    <a:pt x="248" y="1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4" y="0"/>
                    <a:pt x="294" y="11"/>
                    <a:pt x="294" y="23"/>
                  </a:cubicBezTo>
                  <a:cubicBezTo>
                    <a:pt x="294" y="35"/>
                    <a:pt x="284" y="45"/>
                    <a:pt x="271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46"/>
                    <a:pt x="17" y="47"/>
                    <a:pt x="14" y="50"/>
                  </a:cubicBezTo>
                  <a:cubicBezTo>
                    <a:pt x="11" y="52"/>
                    <a:pt x="10" y="56"/>
                    <a:pt x="10" y="60"/>
                  </a:cubicBezTo>
                  <a:cubicBezTo>
                    <a:pt x="10" y="64"/>
                    <a:pt x="11" y="67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7" y="102"/>
                    <a:pt x="47" y="102"/>
                    <a:pt x="47" y="102"/>
                  </a:cubicBezTo>
                  <a:lnTo>
                    <a:pt x="40" y="10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9365513" y="2192133"/>
              <a:ext cx="374126" cy="374126"/>
            </a:xfrm>
            <a:custGeom>
              <a:avLst/>
              <a:gdLst>
                <a:gd name="T0" fmla="*/ 82 w 82"/>
                <a:gd name="T1" fmla="*/ 65 h 82"/>
                <a:gd name="T2" fmla="*/ 57 w 82"/>
                <a:gd name="T3" fmla="*/ 41 h 82"/>
                <a:gd name="T4" fmla="*/ 74 w 82"/>
                <a:gd name="T5" fmla="*/ 24 h 82"/>
                <a:gd name="T6" fmla="*/ 0 w 82"/>
                <a:gd name="T7" fmla="*/ 0 h 82"/>
                <a:gd name="T8" fmla="*/ 25 w 82"/>
                <a:gd name="T9" fmla="*/ 73 h 82"/>
                <a:gd name="T10" fmla="*/ 42 w 82"/>
                <a:gd name="T11" fmla="*/ 56 h 82"/>
                <a:gd name="T12" fmla="*/ 66 w 82"/>
                <a:gd name="T13" fmla="*/ 82 h 82"/>
                <a:gd name="T14" fmla="*/ 82 w 82"/>
                <a:gd name="T15" fmla="*/ 6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2">
                  <a:moveTo>
                    <a:pt x="82" y="65"/>
                  </a:moveTo>
                  <a:lnTo>
                    <a:pt x="57" y="41"/>
                  </a:lnTo>
                  <a:lnTo>
                    <a:pt x="74" y="24"/>
                  </a:lnTo>
                  <a:lnTo>
                    <a:pt x="0" y="0"/>
                  </a:lnTo>
                  <a:lnTo>
                    <a:pt x="25" y="73"/>
                  </a:lnTo>
                  <a:lnTo>
                    <a:pt x="42" y="56"/>
                  </a:lnTo>
                  <a:lnTo>
                    <a:pt x="66" y="82"/>
                  </a:lnTo>
                  <a:lnTo>
                    <a:pt x="82" y="6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765" kern="0">
                <a:solidFill>
                  <a:srgbClr val="40404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1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44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you make great Add-ins?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48205"/>
            <a:ext cx="5181600" cy="4351338"/>
          </a:xfrm>
        </p:spPr>
        <p:txBody>
          <a:bodyPr/>
          <a:lstStyle/>
          <a:p>
            <a:pPr marL="457200" lvl="2" indent="-288925"/>
            <a:r>
              <a:rPr lang="en-US" sz="2600" dirty="0"/>
              <a:t>More content or examples?</a:t>
            </a:r>
          </a:p>
          <a:p>
            <a:pPr marL="914400" lvl="3" indent="-288925"/>
            <a:r>
              <a:rPr lang="en-US" sz="2400" dirty="0"/>
              <a:t>best practices, sample code…</a:t>
            </a:r>
          </a:p>
          <a:p>
            <a:pPr marL="457200" lvl="2" indent="-288925"/>
            <a:r>
              <a:rPr lang="en-US" sz="2600" dirty="0"/>
              <a:t>Better tools?  </a:t>
            </a:r>
          </a:p>
          <a:p>
            <a:pPr marL="914400" lvl="3" indent="-288925"/>
            <a:r>
              <a:rPr lang="en-US" sz="2400" dirty="0"/>
              <a:t>cross-platform debugging, telemetry, analytics…</a:t>
            </a:r>
          </a:p>
          <a:p>
            <a:pPr marL="457200" lvl="2" indent="-288925"/>
            <a:r>
              <a:rPr lang="en-US" sz="2600" dirty="0"/>
              <a:t>Improved publishing process?</a:t>
            </a:r>
          </a:p>
          <a:p>
            <a:pPr marL="457200" lvl="2" indent="-288925"/>
            <a:r>
              <a:rPr lang="en-US" sz="2600" dirty="0"/>
              <a:t>Improved add-in discoverability?</a:t>
            </a:r>
          </a:p>
          <a:p>
            <a:pPr marL="457200" lvl="2" indent="-288925"/>
            <a:endParaRPr lang="en-US" sz="2600" dirty="0"/>
          </a:p>
          <a:p>
            <a:pPr marL="457200" lvl="2" indent="-288925"/>
            <a:r>
              <a:rPr lang="en-US" sz="2600" dirty="0"/>
              <a:t>What else?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6970" y="174820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Send feedback to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FEEDBACK LINK</a:t>
            </a:r>
          </a:p>
        </p:txBody>
      </p:sp>
    </p:spTree>
    <p:extLst>
      <p:ext uri="{BB962C8B-B14F-4D97-AF65-F5344CB8AC3E}">
        <p14:creationId xmlns:p14="http://schemas.microsoft.com/office/powerpoint/2010/main" val="415154222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https://dev.office.com/getting-started/addins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hlinkClick r:id="rId4"/>
              </a:rPr>
              <a:t>Office UI Fabric </a:t>
            </a:r>
            <a:r>
              <a:rPr lang="en-US" dirty="0"/>
              <a:t>in add-ins</a:t>
            </a:r>
          </a:p>
          <a:p>
            <a:r>
              <a:rPr lang="en-US" dirty="0"/>
              <a:t>Office Add-in UX </a:t>
            </a:r>
            <a:r>
              <a:rPr lang="en-US" dirty="0">
                <a:hlinkClick r:id="rId5"/>
              </a:rPr>
              <a:t>guidelines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107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81890" y="1511690"/>
            <a:ext cx="6500228" cy="405444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 UI hooks into Office applications</a:t>
            </a:r>
          </a:p>
          <a:p>
            <a:endParaRPr lang="en-US" sz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Entry points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Buttons on Ribbon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Contextual Menus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ShowTaskpane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ExecuteFunction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1890" y="165090"/>
            <a:ext cx="10760034" cy="1325563"/>
          </a:xfrm>
        </p:spPr>
        <p:txBody>
          <a:bodyPr/>
          <a:lstStyle/>
          <a:p>
            <a:r>
              <a:rPr lang="en-US" dirty="0"/>
              <a:t>Add-in commands </a:t>
            </a:r>
            <a:r>
              <a:rPr lang="en-US" sz="3600" dirty="0"/>
              <a:t>(coming soon to Office 2016)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53" y="3048751"/>
            <a:ext cx="7122083" cy="21669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44188" y="3048751"/>
            <a:ext cx="1140648" cy="980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2733" y="2120255"/>
            <a:ext cx="3414137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4742" y="6113854"/>
            <a:ext cx="8780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>
                <a:hlinkClick r:id="rId3"/>
              </a:rPr>
              <a:t>msdn.microsoft.com/en-us/library/office/mt267546.aspx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16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/>
          <p:cNvSpPr txBox="1">
            <a:spLocks/>
          </p:cNvSpPr>
          <p:nvPr/>
        </p:nvSpPr>
        <p:spPr>
          <a:xfrm>
            <a:off x="524096" y="294084"/>
            <a:ext cx="12176435" cy="899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21" dirty="0"/>
              <a:t>Building an add-in is simple, it’s just like a website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04083" y="3840371"/>
            <a:ext cx="20331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2000" kern="0" spc="-69" dirty="0">
                <a:solidFill>
                  <a:srgbClr val="404040"/>
                </a:solidFill>
                <a:latin typeface="Segoe UI"/>
              </a:rPr>
              <a:t>Host it </a:t>
            </a:r>
            <a:r>
              <a:rPr lang="en-US" sz="2000" u="sng" kern="0" spc="-69" dirty="0">
                <a:solidFill>
                  <a:srgbClr val="404040"/>
                </a:solidFill>
                <a:latin typeface="Segoe UI"/>
              </a:rPr>
              <a:t>anywhere</a:t>
            </a:r>
            <a:r>
              <a:rPr lang="en-US" sz="2000" kern="0" spc="-69" dirty="0">
                <a:solidFill>
                  <a:srgbClr val="404040"/>
                </a:solidFill>
                <a:latin typeface="Segoe UI"/>
              </a:rPr>
              <a:t>, update it </a:t>
            </a:r>
            <a:r>
              <a:rPr lang="en-US" sz="2000" u="sng" kern="0" spc="-69" dirty="0">
                <a:solidFill>
                  <a:srgbClr val="404040"/>
                </a:solidFill>
                <a:latin typeface="Segoe UI"/>
              </a:rPr>
              <a:t>anytime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14" y="5702253"/>
            <a:ext cx="1157066" cy="3529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14" y="6169234"/>
            <a:ext cx="1258864" cy="3382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10076" y="5497040"/>
            <a:ext cx="28419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6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Use </a:t>
            </a:r>
            <a:r>
              <a:rPr kumimoji="0" lang="en-US" sz="2000" b="0" i="0" u="sng" strike="noStrike" kern="0" cap="none" spc="-6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any</a:t>
            </a:r>
            <a:r>
              <a:rPr kumimoji="0" lang="en-US" sz="2000" b="0" i="0" u="none" strike="noStrike" kern="0" cap="none" spc="-6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rPr>
              <a:t> web framework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919" y="5650929"/>
            <a:ext cx="1134538" cy="3781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242" y="6169234"/>
            <a:ext cx="1323026" cy="4074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405" y="1453551"/>
            <a:ext cx="9823342" cy="23072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25654" y="3874889"/>
            <a:ext cx="19325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2000" kern="0" spc="-69" dirty="0">
                <a:solidFill>
                  <a:srgbClr val="404040"/>
                </a:solidFill>
                <a:latin typeface="Segoe UI"/>
              </a:rPr>
              <a:t>Deeply integrate into Office</a:t>
            </a:r>
            <a:endParaRPr lang="en-US" sz="2000" u="sng" kern="0" spc="-69" dirty="0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219" y="4716915"/>
            <a:ext cx="2468718" cy="82290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35477" y="3825450"/>
            <a:ext cx="3346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defRPr/>
            </a:pPr>
            <a:r>
              <a:rPr lang="en-US" sz="2000" kern="0" spc="-69" dirty="0">
                <a:solidFill>
                  <a:srgbClr val="404040"/>
                </a:solidFill>
                <a:latin typeface="Segoe UI"/>
              </a:rPr>
              <a:t>Run it </a:t>
            </a:r>
            <a:r>
              <a:rPr lang="en-US" sz="2000" u="sng" kern="0" spc="-69" dirty="0">
                <a:solidFill>
                  <a:srgbClr val="404040"/>
                </a:solidFill>
                <a:latin typeface="Segoe UI"/>
              </a:rPr>
              <a:t>anywhere </a:t>
            </a:r>
            <a:r>
              <a:rPr lang="en-US" sz="2000" kern="0" spc="-69" dirty="0">
                <a:solidFill>
                  <a:srgbClr val="404040"/>
                </a:solidFill>
                <a:latin typeface="Segoe UI"/>
              </a:rPr>
              <a:t>that Office runs</a:t>
            </a:r>
            <a:endParaRPr lang="en-US" sz="2000" u="sng" kern="0" spc="-69" dirty="0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552" y="4765671"/>
            <a:ext cx="2298015" cy="16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88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611" y="98650"/>
            <a:ext cx="10515600" cy="1325563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cap="none" dirty="0">
                <a:latin typeface="Segoe UI Light" panose="020B0502040204020203" pitchFamily="34" charset="0"/>
                <a:cs typeface="Segoe UI Light" panose="020B0502040204020203" pitchFamily="34" charset="0"/>
              </a:rPr>
              <a:t>Add-in best practices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94903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Design for  deep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81295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UX 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659" y="2286498"/>
            <a:ext cx="17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Functional &amp; 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UX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611" y="3843808"/>
            <a:ext cx="144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Marketing,</a:t>
            </a:r>
          </a:p>
          <a:p>
            <a:r>
              <a:rPr lang="en-US" dirty="0">
                <a:latin typeface="Calibri" panose="020F0502020204030204" pitchFamily="34" charset="0"/>
              </a:rPr>
              <a:t>GTM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94903" y="346581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Store listing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1501" y="346581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Marketing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88098" y="346581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Website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659" y="5483998"/>
            <a:ext cx="146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Post-Launch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94902" y="510600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Monitor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1501" y="5108740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User voice &amp; Reviews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62286" y="1825624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Performance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88098" y="5111202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Update </a:t>
            </a:r>
            <a:br>
              <a:rPr lang="en-US" b="1" dirty="0">
                <a:latin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</a:rPr>
              <a:t>regularly</a:t>
            </a:r>
            <a:endParaRPr lang="en-US" sz="1400" b="1" dirty="0">
              <a:latin typeface="Calibri" panose="020F0502020204030204" pitchFamily="34" charset="0"/>
            </a:endParaRPr>
          </a:p>
        </p:txBody>
      </p:sp>
      <p:sp>
        <p:nvSpPr>
          <p:cNvPr id="22" name="TextBox 21">
            <a:hlinkClick r:id="rId2"/>
          </p:cNvPr>
          <p:cNvSpPr txBox="1"/>
          <p:nvPr/>
        </p:nvSpPr>
        <p:spPr>
          <a:xfrm flipH="1">
            <a:off x="2714956" y="1231395"/>
            <a:ext cx="839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https://msdn.microsoft.com/EN-US/library/office/mt590883.aspx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1501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First Run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288099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Sign-In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84697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</a:rPr>
              <a:t>Add-in</a:t>
            </a:r>
            <a:br>
              <a:rPr lang="en-US" b="1" dirty="0">
                <a:latin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4479486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4392" y="305942"/>
            <a:ext cx="10515600" cy="1325563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cap="none" dirty="0">
                <a:latin typeface="Segoe UI Light" panose="020B0502040204020203" pitchFamily="34" charset="0"/>
                <a:cs typeface="Segoe UI Light" panose="020B0502040204020203" pitchFamily="34" charset="0"/>
              </a:rPr>
              <a:t>Best practices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94903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Design for  deep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81295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UX Quality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659" y="2286498"/>
            <a:ext cx="17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&amp; </a:t>
            </a:r>
            <a:br>
              <a:rPr lang="en-US" dirty="0"/>
            </a:br>
            <a:r>
              <a:rPr lang="en-US" dirty="0"/>
              <a:t>UX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611" y="3843808"/>
            <a:ext cx="144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Marketing,</a:t>
            </a:r>
          </a:p>
          <a:p>
            <a:r>
              <a:rPr lang="en-US" dirty="0"/>
              <a:t>GTM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94903" y="3465816"/>
            <a:ext cx="1487277" cy="1402317"/>
          </a:xfrm>
          <a:prstGeom prst="rect">
            <a:avLst/>
          </a:prstGeom>
          <a:solidFill>
            <a:srgbClr val="42B98B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Store listing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1501" y="3465816"/>
            <a:ext cx="1487277" cy="1402317"/>
          </a:xfrm>
          <a:prstGeom prst="rect">
            <a:avLst/>
          </a:prstGeom>
          <a:solidFill>
            <a:srgbClr val="42B98B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Marketing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88098" y="3465816"/>
            <a:ext cx="1487277" cy="1402317"/>
          </a:xfrm>
          <a:prstGeom prst="rect">
            <a:avLst/>
          </a:prstGeom>
          <a:solidFill>
            <a:srgbClr val="42B98B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Website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659" y="5483998"/>
            <a:ext cx="146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Post-Launch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94902" y="5106006"/>
            <a:ext cx="1487277" cy="1402317"/>
          </a:xfrm>
          <a:prstGeom prst="rect">
            <a:avLst/>
          </a:prstGeom>
          <a:solidFill>
            <a:srgbClr val="70AB46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Monitor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1501" y="5108740"/>
            <a:ext cx="1487277" cy="1402317"/>
          </a:xfrm>
          <a:prstGeom prst="rect">
            <a:avLst/>
          </a:prstGeom>
          <a:solidFill>
            <a:srgbClr val="70AB46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voice &amp; Reviews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62286" y="1825624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Performance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88098" y="5111202"/>
            <a:ext cx="1487277" cy="1402317"/>
          </a:xfrm>
          <a:prstGeom prst="rect">
            <a:avLst/>
          </a:prstGeom>
          <a:solidFill>
            <a:srgbClr val="70AB46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 </a:t>
            </a:r>
            <a:br>
              <a:rPr lang="en-US" b="1" dirty="0"/>
            </a:br>
            <a:r>
              <a:rPr lang="en-US" b="1" dirty="0"/>
              <a:t>regularly</a:t>
            </a:r>
            <a:endParaRPr lang="en-US" sz="1400" b="1" dirty="0"/>
          </a:p>
        </p:txBody>
      </p:sp>
      <p:sp>
        <p:nvSpPr>
          <p:cNvPr id="2" name="TextBox 1">
            <a:hlinkClick r:id="rId3"/>
          </p:cNvPr>
          <p:cNvSpPr txBox="1"/>
          <p:nvPr/>
        </p:nvSpPr>
        <p:spPr>
          <a:xfrm flipH="1">
            <a:off x="4329489" y="843144"/>
            <a:ext cx="839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https://msdn.microsoft.com/EN-US/library/office/mt590883.aspx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93622922"/>
              </p:ext>
            </p:extLst>
          </p:nvPr>
        </p:nvGraphicFramePr>
        <p:xfrm>
          <a:off x="7955262" y="3968507"/>
          <a:ext cx="3194730" cy="253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Rectangle 21"/>
          <p:cNvSpPr/>
          <p:nvPr/>
        </p:nvSpPr>
        <p:spPr>
          <a:xfrm>
            <a:off x="3591501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First Run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88099" y="1825626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Sign-In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84697" y="1825625"/>
            <a:ext cx="1487277" cy="1402317"/>
          </a:xfrm>
          <a:prstGeom prst="rect">
            <a:avLst/>
          </a:prstGeom>
          <a:solidFill>
            <a:srgbClr val="4472C3"/>
          </a:solidFill>
          <a:effectLst>
            <a:outerShdw blurRad="266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Add-in</a:t>
            </a:r>
            <a:br>
              <a:rPr lang="en-US" b="1" dirty="0"/>
            </a:br>
            <a:r>
              <a:rPr lang="en-US" b="1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94854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&amp; UX Design</a:t>
            </a:r>
            <a:br>
              <a:rPr lang="en-US" dirty="0"/>
            </a:br>
            <a:r>
              <a:rPr lang="en-US" dirty="0"/>
              <a:t>Best Practices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264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0622" y="0"/>
            <a:ext cx="10515600" cy="1325563"/>
          </a:xfrm>
        </p:spPr>
        <p:txBody>
          <a:bodyPr/>
          <a:lstStyle/>
          <a:p>
            <a:r>
              <a:rPr lang="en-US" dirty="0"/>
              <a:t>Add-in design guidelines and principles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0622" y="1204254"/>
            <a:ext cx="7709136" cy="565374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explicitly for Office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The functionality and look and feel of an add-in should harmoniously complement the Office experience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users more productive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Help users do more or get one job done quickly. Enable seamless interaction between Office and your add-in.</a:t>
            </a:r>
          </a:p>
          <a:p>
            <a:pPr marL="0" indent="0">
              <a:buNone/>
            </a:pPr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Favor content over chrome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Emphasize the add-in's content and functionality over any accessory chrome. Avoiding superfluous UI elements that don't add value to the user experience.</a:t>
            </a:r>
          </a:p>
          <a:p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Keep users in control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Allow users to understand any important decisions, control their experience, and easily reverse actions the add-in performs.</a:t>
            </a:r>
          </a:p>
          <a:p>
            <a:endParaRPr lang="en-US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Design for all Office platforms and input methods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 Support mouse/keyboard and touch input devices. Ensure UI is responsive to adapt to different form factors. Ensure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accessibility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needs are met.</a:t>
            </a:r>
          </a:p>
          <a:p>
            <a:endParaRPr lang="en-US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UX guidelines article: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9448060" y="2628135"/>
            <a:ext cx="3044723" cy="5653004"/>
          </a:xfrm>
          <a:prstGeom prst="rect">
            <a:avLst/>
          </a:prstGeom>
          <a:gradFill>
            <a:gsLst>
              <a:gs pos="7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76595" y="5757018"/>
            <a:ext cx="7620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3"/>
              </a:rPr>
              <a:t>https://msdn.microsoft.com/en-us/library/office/mt484317.aspx</a:t>
            </a:r>
            <a:r>
              <a:rPr lang="en-US" sz="1600" b="1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62" y="1244600"/>
            <a:ext cx="3919487" cy="38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84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925" y="1554771"/>
            <a:ext cx="3921584" cy="2206430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0408" y="0"/>
            <a:ext cx="10515600" cy="1274489"/>
          </a:xfrm>
        </p:spPr>
        <p:txBody>
          <a:bodyPr>
            <a:normAutofit/>
          </a:bodyPr>
          <a:lstStyle/>
          <a:p>
            <a:r>
              <a:rPr lang="en-US" dirty="0"/>
              <a:t>Offer deep value to your users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02939" y="1278075"/>
            <a:ext cx="6403727" cy="5822813"/>
          </a:xfrm>
        </p:spPr>
        <p:txBody>
          <a:bodyPr>
            <a:normAutofit/>
          </a:bodyPr>
          <a:lstStyle/>
          <a:p>
            <a:pPr lvl="1"/>
            <a:r>
              <a:rPr lang="en-IE" sz="2800" dirty="0"/>
              <a:t>Add-ins must complement Office. Help users complete their tasks quickly and efficiently.</a:t>
            </a:r>
            <a:br>
              <a:rPr lang="en-IE" sz="2800" dirty="0"/>
            </a:br>
            <a:endParaRPr lang="en-US" sz="2800" dirty="0"/>
          </a:p>
          <a:p>
            <a:pPr lvl="1"/>
            <a:r>
              <a:rPr lang="en-US" sz="2800" dirty="0"/>
              <a:t>Focus on scenarios &amp; workflows that make sense in each of the Office applications.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Provide strong reasons for users to engage with the add-in.</a:t>
            </a:r>
            <a:br>
              <a:rPr lang="en-US" sz="2800" dirty="0"/>
            </a:br>
            <a:endParaRPr lang="en-US" sz="2800" dirty="0"/>
          </a:p>
          <a:p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72" y="1454970"/>
            <a:ext cx="3758021" cy="2112856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530" y="3027724"/>
            <a:ext cx="2731849" cy="1535915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40" y="3567826"/>
            <a:ext cx="4276351" cy="2406035"/>
          </a:xfrm>
          <a:prstGeom prst="rect">
            <a:avLst/>
          </a:prstGeom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021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3.xml><?xml version="1.0" encoding="utf-8"?>
<a:theme xmlns:a="http://schemas.openxmlformats.org/drawingml/2006/main" name="5-30550_MGX_FY15_Breakout_LIGHT_Template">
  <a:themeElements>
    <a:clrScheme name="MGX FY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FFB900"/>
      </a:accent2>
      <a:accent3>
        <a:srgbClr val="002050"/>
      </a:accent3>
      <a:accent4>
        <a:srgbClr val="008272"/>
      </a:accent4>
      <a:accent5>
        <a:srgbClr val="68217A"/>
      </a:accent5>
      <a:accent6>
        <a:srgbClr val="00188F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GXFY15_Breakout_LIGHT_Template" id="{3DF59226-AB96-4EBB-BE71-EEEC139AA5AE}" vid="{047F28D1-0636-4ADA-9859-82902F2F4576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AF7916F5-B6CE-4446-87D4-7A61BEF9288B}" vid="{F2E341AB-B1C9-4A03-98B5-82D7F8BB090B}"/>
    </a:ext>
  </a:extLst>
</a:theme>
</file>

<file path=ppt/theme/theme6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7.xml><?xml version="1.0" encoding="utf-8"?>
<a:theme xmlns:a="http://schemas.openxmlformats.org/drawingml/2006/main" name="2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NA_Template_with_TechEd Europe_r03.potx" id="{D1757E1E-F62B-43A3-BA2B-231531828368}" vid="{DB3EECF5-125C-46BC-AC50-75EC4FF82334}"/>
    </a:ext>
  </a:extLst>
</a:theme>
</file>

<file path=ppt/theme/theme8.xml><?xml version="1.0" encoding="utf-8"?>
<a:theme xmlns:a="http://schemas.openxmlformats.org/drawingml/2006/main" name="6-30540_Office_365_CloudRoadShow">
  <a:themeElements>
    <a:clrScheme name="Custom 118">
      <a:dk1>
        <a:srgbClr val="262626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BA65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_v02.potx" id="{B5470EB0-641B-4935-9E12-484AA2312254}" vid="{A0499B42-DE34-48E1-8CB5-0A4D707E131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22503</TotalTime>
  <Words>1061</Words>
  <Application>Microsoft Office PowerPoint</Application>
  <PresentationFormat>Widescreen</PresentationFormat>
  <Paragraphs>205</Paragraphs>
  <Slides>23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23</vt:i4>
      </vt:variant>
    </vt:vector>
  </HeadingPairs>
  <TitlesOfParts>
    <vt:vector size="41" baseType="lpstr">
      <vt:lpstr>Avenir LT Pro 45 Book</vt:lpstr>
      <vt:lpstr>ＭＳ Ｐゴシック</vt:lpstr>
      <vt:lpstr>Arial</vt:lpstr>
      <vt:lpstr>Calibri</vt:lpstr>
      <vt:lpstr>Calibri Light</vt:lpstr>
      <vt:lpstr>Consolas</vt:lpstr>
      <vt:lpstr>Segoe UI</vt:lpstr>
      <vt:lpstr>Segoe UI Light</vt:lpstr>
      <vt:lpstr>Symbol</vt:lpstr>
      <vt:lpstr>Wingdings</vt:lpstr>
      <vt:lpstr>Office Theme</vt:lpstr>
      <vt:lpstr>5-30629_Build_Template_WHITE</vt:lpstr>
      <vt:lpstr>5-30550_MGX_FY15_Breakout_LIGHT_Template</vt:lpstr>
      <vt:lpstr>1_Office Theme</vt:lpstr>
      <vt:lpstr>1_5-30536_Build_2014_Breakout_Template_White_16x9</vt:lpstr>
      <vt:lpstr>2_TEE14 Speaker PPT Template</vt:lpstr>
      <vt:lpstr>2_TEE14 Speaker PPT Template</vt:lpstr>
      <vt:lpstr>6-30540_Office_365_CloudRoadShow</vt:lpstr>
      <vt:lpstr>Office Add-ins Best Practices and Guidelines Overview</vt:lpstr>
      <vt:lpstr>Office add-ins A new way to build extensions for Office</vt:lpstr>
      <vt:lpstr>Add-in commands (coming soon to Office 2016)</vt:lpstr>
      <vt:lpstr>PowerPoint Presentation</vt:lpstr>
      <vt:lpstr>Add-in best practices</vt:lpstr>
      <vt:lpstr>Best practices</vt:lpstr>
      <vt:lpstr>Functional &amp; UX Design Best Practices Overview</vt:lpstr>
      <vt:lpstr>Add-in design guidelines and principles</vt:lpstr>
      <vt:lpstr>Offer deep value to your users</vt:lpstr>
      <vt:lpstr>PowerPoint Presentation</vt:lpstr>
      <vt:lpstr>PowerPoint Presentation</vt:lpstr>
      <vt:lpstr>PowerPoint Presentation</vt:lpstr>
      <vt:lpstr>PowerPoint Presentation</vt:lpstr>
      <vt:lpstr>First run experiences that quickly engage users</vt:lpstr>
      <vt:lpstr>Use Office Fabric UI</vt:lpstr>
      <vt:lpstr>Marketing &amp; GTM Best Practices Overview</vt:lpstr>
      <vt:lpstr>Website &amp; marketing </vt:lpstr>
      <vt:lpstr>Post Launch and Monitoring Best Practices Overview</vt:lpstr>
      <vt:lpstr>Update &amp; Improve Your Add-in   </vt:lpstr>
      <vt:lpstr>Further reading…</vt:lpstr>
      <vt:lpstr>Thank you</vt:lpstr>
      <vt:lpstr>How can we help you make great Add-ins?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Rollin</dc:creator>
  <cp:lastModifiedBy>Dean Slawson</cp:lastModifiedBy>
  <cp:revision>494</cp:revision>
  <dcterms:created xsi:type="dcterms:W3CDTF">2015-08-13T21:22:22Z</dcterms:created>
  <dcterms:modified xsi:type="dcterms:W3CDTF">2015-12-15T19:09:37Z</dcterms:modified>
</cp:coreProperties>
</file>